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9" r:id="rId1"/>
    <p:sldMasterId id="2147483693" r:id="rId2"/>
  </p:sldMasterIdLst>
  <p:notesMasterIdLst>
    <p:notesMasterId r:id="rId13"/>
  </p:notesMasterIdLst>
  <p:handoutMasterIdLst>
    <p:handoutMasterId r:id="rId14"/>
  </p:handoutMasterIdLst>
  <p:sldIdLst>
    <p:sldId id="265" r:id="rId3"/>
    <p:sldId id="1019" r:id="rId4"/>
    <p:sldId id="1013" r:id="rId5"/>
    <p:sldId id="1016" r:id="rId6"/>
    <p:sldId id="299" r:id="rId7"/>
    <p:sldId id="1011" r:id="rId8"/>
    <p:sldId id="1012" r:id="rId9"/>
    <p:sldId id="520" r:id="rId10"/>
    <p:sldId id="1017" r:id="rId11"/>
    <p:sldId id="1018" r:id="rId12"/>
  </p:sldIdLst>
  <p:sldSz cx="20320000" cy="11430000"/>
  <p:notesSz cx="6858000" cy="9312275"/>
  <p:defaultTextStyle>
    <a:defPPr>
      <a:defRPr lang="en-US"/>
    </a:defPPr>
    <a:lvl1pPr marL="0" algn="l" defTabSz="1426464" rtl="0" eaLnBrk="1" latinLnBrk="0" hangingPunct="1">
      <a:defRPr sz="2808" kern="1200">
        <a:solidFill>
          <a:schemeClr val="tx1"/>
        </a:solidFill>
        <a:latin typeface="+mn-lt"/>
        <a:ea typeface="+mn-ea"/>
        <a:cs typeface="+mn-cs"/>
      </a:defRPr>
    </a:lvl1pPr>
    <a:lvl2pPr marL="713232" algn="l" defTabSz="1426464" rtl="0" eaLnBrk="1" latinLnBrk="0" hangingPunct="1">
      <a:defRPr sz="2808" kern="1200">
        <a:solidFill>
          <a:schemeClr val="tx1"/>
        </a:solidFill>
        <a:latin typeface="+mn-lt"/>
        <a:ea typeface="+mn-ea"/>
        <a:cs typeface="+mn-cs"/>
      </a:defRPr>
    </a:lvl2pPr>
    <a:lvl3pPr marL="1426464" algn="l" defTabSz="1426464" rtl="0" eaLnBrk="1" latinLnBrk="0" hangingPunct="1">
      <a:defRPr sz="2808" kern="1200">
        <a:solidFill>
          <a:schemeClr val="tx1"/>
        </a:solidFill>
        <a:latin typeface="+mn-lt"/>
        <a:ea typeface="+mn-ea"/>
        <a:cs typeface="+mn-cs"/>
      </a:defRPr>
    </a:lvl3pPr>
    <a:lvl4pPr marL="2139696" algn="l" defTabSz="1426464" rtl="0" eaLnBrk="1" latinLnBrk="0" hangingPunct="1">
      <a:defRPr sz="2808" kern="1200">
        <a:solidFill>
          <a:schemeClr val="tx1"/>
        </a:solidFill>
        <a:latin typeface="+mn-lt"/>
        <a:ea typeface="+mn-ea"/>
        <a:cs typeface="+mn-cs"/>
      </a:defRPr>
    </a:lvl4pPr>
    <a:lvl5pPr marL="2852928" algn="l" defTabSz="1426464" rtl="0" eaLnBrk="1" latinLnBrk="0" hangingPunct="1">
      <a:defRPr sz="2808" kern="1200">
        <a:solidFill>
          <a:schemeClr val="tx1"/>
        </a:solidFill>
        <a:latin typeface="+mn-lt"/>
        <a:ea typeface="+mn-ea"/>
        <a:cs typeface="+mn-cs"/>
      </a:defRPr>
    </a:lvl5pPr>
    <a:lvl6pPr marL="3566160" algn="l" defTabSz="1426464" rtl="0" eaLnBrk="1" latinLnBrk="0" hangingPunct="1">
      <a:defRPr sz="2808" kern="1200">
        <a:solidFill>
          <a:schemeClr val="tx1"/>
        </a:solidFill>
        <a:latin typeface="+mn-lt"/>
        <a:ea typeface="+mn-ea"/>
        <a:cs typeface="+mn-cs"/>
      </a:defRPr>
    </a:lvl6pPr>
    <a:lvl7pPr marL="4279392" algn="l" defTabSz="1426464" rtl="0" eaLnBrk="1" latinLnBrk="0" hangingPunct="1">
      <a:defRPr sz="2808" kern="1200">
        <a:solidFill>
          <a:schemeClr val="tx1"/>
        </a:solidFill>
        <a:latin typeface="+mn-lt"/>
        <a:ea typeface="+mn-ea"/>
        <a:cs typeface="+mn-cs"/>
      </a:defRPr>
    </a:lvl7pPr>
    <a:lvl8pPr marL="4992624" algn="l" defTabSz="1426464" rtl="0" eaLnBrk="1" latinLnBrk="0" hangingPunct="1">
      <a:defRPr sz="2808" kern="1200">
        <a:solidFill>
          <a:schemeClr val="tx1"/>
        </a:solidFill>
        <a:latin typeface="+mn-lt"/>
        <a:ea typeface="+mn-ea"/>
        <a:cs typeface="+mn-cs"/>
      </a:defRPr>
    </a:lvl8pPr>
    <a:lvl9pPr marL="5705856" algn="l" defTabSz="1426464" rtl="0" eaLnBrk="1" latinLnBrk="0" hangingPunct="1">
      <a:defRPr sz="280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89" userDrawn="1">
          <p15:clr>
            <a:srgbClr val="A4A3A4"/>
          </p15:clr>
        </p15:guide>
        <p15:guide id="2" pos="32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B1EB"/>
    <a:srgbClr val="2C0069"/>
    <a:srgbClr val="EC587F"/>
    <a:srgbClr val="C272ED"/>
    <a:srgbClr val="EE3124"/>
    <a:srgbClr val="B877ED"/>
    <a:srgbClr val="EE7491"/>
    <a:srgbClr val="FF671F"/>
    <a:srgbClr val="003162"/>
    <a:srgbClr val="F4DA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1" autoAdjust="0"/>
    <p:restoredTop sz="91735" autoAdjust="0"/>
  </p:normalViewPr>
  <p:slideViewPr>
    <p:cSldViewPr snapToGrid="0" snapToObjects="1" showGuides="1">
      <p:cViewPr varScale="1">
        <p:scale>
          <a:sx n="28" d="100"/>
          <a:sy n="28" d="100"/>
        </p:scale>
        <p:origin x="1135" y="31"/>
      </p:cViewPr>
      <p:guideLst>
        <p:guide orient="horz" pos="6889"/>
        <p:guide pos="322"/>
      </p:guideLst>
    </p:cSldViewPr>
  </p:slideViewPr>
  <p:notesTextViewPr>
    <p:cViewPr>
      <p:scale>
        <a:sx n="1" d="1"/>
        <a:sy n="1" d="1"/>
      </p:scale>
      <p:origin x="0" y="0"/>
    </p:cViewPr>
  </p:notesTextViewPr>
  <p:sorterViewPr>
    <p:cViewPr>
      <p:scale>
        <a:sx n="57" d="100"/>
        <a:sy n="57" d="100"/>
      </p:scale>
      <p:origin x="0" y="0"/>
    </p:cViewPr>
  </p:sorterViewPr>
  <p:notesViewPr>
    <p:cSldViewPr snapToGrid="0" snapToObjects="1">
      <p:cViewPr varScale="1">
        <p:scale>
          <a:sx n="78" d="100"/>
          <a:sy n="78" d="100"/>
        </p:scale>
        <p:origin x="1200"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Putt" userId="2a86f4fb908f440b" providerId="LiveId" clId="{615C3CAB-ED05-47A7-9697-37942822B615}"/>
    <pc:docChg chg="delSld">
      <pc:chgData name="Brian Putt" userId="2a86f4fb908f440b" providerId="LiveId" clId="{615C3CAB-ED05-47A7-9697-37942822B615}" dt="2019-09-29T11:23:21.915" v="2" actId="2696"/>
      <pc:docMkLst>
        <pc:docMk/>
      </pc:docMkLst>
      <pc:sldChg chg="del">
        <pc:chgData name="Brian Putt" userId="2a86f4fb908f440b" providerId="LiveId" clId="{615C3CAB-ED05-47A7-9697-37942822B615}" dt="2019-09-29T11:23:21.887" v="0" actId="2696"/>
        <pc:sldMkLst>
          <pc:docMk/>
          <pc:sldMk cId="997009196" sldId="298"/>
        </pc:sldMkLst>
      </pc:sldChg>
      <pc:sldChg chg="del">
        <pc:chgData name="Brian Putt" userId="2a86f4fb908f440b" providerId="LiveId" clId="{615C3CAB-ED05-47A7-9697-37942822B615}" dt="2019-09-29T11:23:21.905" v="1" actId="2696"/>
        <pc:sldMkLst>
          <pc:docMk/>
          <pc:sldMk cId="859179780" sldId="1014"/>
        </pc:sldMkLst>
      </pc:sldChg>
      <pc:sldChg chg="del">
        <pc:chgData name="Brian Putt" userId="2a86f4fb908f440b" providerId="LiveId" clId="{615C3CAB-ED05-47A7-9697-37942822B615}" dt="2019-09-29T11:23:21.915" v="2" actId="2696"/>
        <pc:sldMkLst>
          <pc:docMk/>
          <pc:sldMk cId="1426845898" sldId="101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8F84848-937C-419F-80A0-5C427B11F08F}"/>
              </a:ext>
            </a:extLst>
          </p:cNvPr>
          <p:cNvSpPr>
            <a:spLocks noGrp="1"/>
          </p:cNvSpPr>
          <p:nvPr>
            <p:ph type="hdr" sz="quarter"/>
          </p:nvPr>
        </p:nvSpPr>
        <p:spPr>
          <a:xfrm>
            <a:off x="0" y="0"/>
            <a:ext cx="2972547" cy="466135"/>
          </a:xfrm>
          <a:prstGeom prst="rect">
            <a:avLst/>
          </a:prstGeom>
        </p:spPr>
        <p:txBody>
          <a:bodyPr vert="horz" lIns="91440" tIns="45720" rIns="91440" bIns="45720" rtlCol="0"/>
          <a:lstStyle>
            <a:lvl1pPr algn="l">
              <a:defRPr sz="1200"/>
            </a:lvl1pPr>
          </a:lstStyle>
          <a:p>
            <a:endParaRPr lang="ru-RU"/>
          </a:p>
        </p:txBody>
      </p:sp>
      <p:sp>
        <p:nvSpPr>
          <p:cNvPr id="3" name="Date Placeholder 2">
            <a:extLst>
              <a:ext uri="{FF2B5EF4-FFF2-40B4-BE49-F238E27FC236}">
                <a16:creationId xmlns:a16="http://schemas.microsoft.com/office/drawing/2014/main" id="{534E2620-9AB5-4189-B353-804390F9CBFD}"/>
              </a:ext>
            </a:extLst>
          </p:cNvPr>
          <p:cNvSpPr>
            <a:spLocks noGrp="1"/>
          </p:cNvSpPr>
          <p:nvPr>
            <p:ph type="dt" sz="quarter" idx="1"/>
          </p:nvPr>
        </p:nvSpPr>
        <p:spPr>
          <a:xfrm>
            <a:off x="3883852" y="0"/>
            <a:ext cx="2972547" cy="466135"/>
          </a:xfrm>
          <a:prstGeom prst="rect">
            <a:avLst/>
          </a:prstGeom>
        </p:spPr>
        <p:txBody>
          <a:bodyPr vert="horz" lIns="91440" tIns="45720" rIns="91440" bIns="45720" rtlCol="0"/>
          <a:lstStyle>
            <a:lvl1pPr algn="r">
              <a:defRPr sz="1200"/>
            </a:lvl1pPr>
          </a:lstStyle>
          <a:p>
            <a:fld id="{AA074B46-7DB7-4FEC-9092-BCBB34CDA693}" type="datetimeFigureOut">
              <a:rPr lang="ru-RU" smtClean="0"/>
              <a:t>29.09.2019</a:t>
            </a:fld>
            <a:endParaRPr lang="ru-RU"/>
          </a:p>
        </p:txBody>
      </p:sp>
      <p:sp>
        <p:nvSpPr>
          <p:cNvPr id="4" name="Footer Placeholder 3">
            <a:extLst>
              <a:ext uri="{FF2B5EF4-FFF2-40B4-BE49-F238E27FC236}">
                <a16:creationId xmlns:a16="http://schemas.microsoft.com/office/drawing/2014/main" id="{7BAF6E4F-8B5A-4DAB-ADCC-D06095981DD8}"/>
              </a:ext>
            </a:extLst>
          </p:cNvPr>
          <p:cNvSpPr>
            <a:spLocks noGrp="1"/>
          </p:cNvSpPr>
          <p:nvPr>
            <p:ph type="ftr" sz="quarter" idx="2"/>
          </p:nvPr>
        </p:nvSpPr>
        <p:spPr>
          <a:xfrm>
            <a:off x="0" y="8846140"/>
            <a:ext cx="2972547" cy="466135"/>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a:extLst>
              <a:ext uri="{FF2B5EF4-FFF2-40B4-BE49-F238E27FC236}">
                <a16:creationId xmlns:a16="http://schemas.microsoft.com/office/drawing/2014/main" id="{C2D21ADC-47DF-4134-BCAD-4D9D8552C61F}"/>
              </a:ext>
            </a:extLst>
          </p:cNvPr>
          <p:cNvSpPr>
            <a:spLocks noGrp="1"/>
          </p:cNvSpPr>
          <p:nvPr>
            <p:ph type="sldNum" sz="quarter" idx="3"/>
          </p:nvPr>
        </p:nvSpPr>
        <p:spPr>
          <a:xfrm>
            <a:off x="3883852" y="8846140"/>
            <a:ext cx="2972547" cy="466135"/>
          </a:xfrm>
          <a:prstGeom prst="rect">
            <a:avLst/>
          </a:prstGeom>
        </p:spPr>
        <p:txBody>
          <a:bodyPr vert="horz" lIns="91440" tIns="45720" rIns="91440" bIns="45720" rtlCol="0" anchor="b"/>
          <a:lstStyle>
            <a:lvl1pPr algn="r">
              <a:defRPr sz="1200"/>
            </a:lvl1pPr>
          </a:lstStyle>
          <a:p>
            <a:fld id="{92783125-0401-43BB-91B0-42D3C69EF424}" type="slidenum">
              <a:rPr lang="ru-RU" smtClean="0"/>
              <a:t>‹#›</a:t>
            </a:fld>
            <a:endParaRPr lang="ru-RU"/>
          </a:p>
        </p:txBody>
      </p:sp>
    </p:spTree>
    <p:extLst>
      <p:ext uri="{BB962C8B-B14F-4D97-AF65-F5344CB8AC3E}">
        <p14:creationId xmlns:p14="http://schemas.microsoft.com/office/powerpoint/2010/main" val="2876804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2"/>
            <a:ext cx="2971800" cy="46723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5" y="2"/>
            <a:ext cx="2971800" cy="467230"/>
          </a:xfrm>
          <a:prstGeom prst="rect">
            <a:avLst/>
          </a:prstGeom>
        </p:spPr>
        <p:txBody>
          <a:bodyPr vert="horz" lIns="91440" tIns="45720" rIns="91440" bIns="45720" rtlCol="0"/>
          <a:lstStyle>
            <a:lvl1pPr algn="r">
              <a:defRPr sz="1200"/>
            </a:lvl1pPr>
          </a:lstStyle>
          <a:p>
            <a:fld id="{5080DE9F-1F05-4040-9D70-790A98C9E0CD}" type="datetimeFigureOut">
              <a:rPr lang="ru-RU" smtClean="0"/>
              <a:t>29.09.2019</a:t>
            </a:fld>
            <a:endParaRPr lang="ru-RU"/>
          </a:p>
        </p:txBody>
      </p:sp>
      <p:sp>
        <p:nvSpPr>
          <p:cNvPr id="4" name="Образ слайда 3"/>
          <p:cNvSpPr>
            <a:spLocks noGrp="1" noRot="1" noChangeAspect="1"/>
          </p:cNvSpPr>
          <p:nvPr>
            <p:ph type="sldImg" idx="2"/>
          </p:nvPr>
        </p:nvSpPr>
        <p:spPr>
          <a:xfrm>
            <a:off x="636588" y="1165225"/>
            <a:ext cx="5584825" cy="31416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1" y="4481533"/>
            <a:ext cx="5486400" cy="3666709"/>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8845046"/>
            <a:ext cx="2971800" cy="467229"/>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5" y="8845046"/>
            <a:ext cx="2971800" cy="467229"/>
          </a:xfrm>
          <a:prstGeom prst="rect">
            <a:avLst/>
          </a:prstGeom>
        </p:spPr>
        <p:txBody>
          <a:bodyPr vert="horz" lIns="91440" tIns="45720" rIns="91440" bIns="45720" rtlCol="0" anchor="b"/>
          <a:lstStyle>
            <a:lvl1pPr algn="r">
              <a:defRPr sz="1200"/>
            </a:lvl1pPr>
          </a:lstStyle>
          <a:p>
            <a:fld id="{1973315F-6546-4D35-947B-1C321621B852}" type="slidenum">
              <a:rPr lang="ru-RU" smtClean="0"/>
              <a:t>‹#›</a:t>
            </a:fld>
            <a:endParaRPr lang="ru-RU"/>
          </a:p>
        </p:txBody>
      </p:sp>
    </p:spTree>
    <p:extLst>
      <p:ext uri="{BB962C8B-B14F-4D97-AF65-F5344CB8AC3E}">
        <p14:creationId xmlns:p14="http://schemas.microsoft.com/office/powerpoint/2010/main" val="119241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latin typeface="Mont" panose="00000700000000000000" pitchFamily="50" charset="0"/>
            </a:endParaRPr>
          </a:p>
        </p:txBody>
      </p:sp>
      <p:sp>
        <p:nvSpPr>
          <p:cNvPr id="4" name="Номер слайда 3"/>
          <p:cNvSpPr>
            <a:spLocks noGrp="1"/>
          </p:cNvSpPr>
          <p:nvPr>
            <p:ph type="sldNum" sz="quarter" idx="10"/>
          </p:nvPr>
        </p:nvSpPr>
        <p:spPr/>
        <p:txBody>
          <a:bodyPr/>
          <a:lstStyle/>
          <a:p>
            <a:fld id="{1973315F-6546-4D35-947B-1C321621B852}" type="slidenum">
              <a:rPr lang="ru-RU" smtClean="0"/>
              <a:t>1</a:t>
            </a:fld>
            <a:endParaRPr lang="ru-RU"/>
          </a:p>
        </p:txBody>
      </p:sp>
    </p:spTree>
    <p:extLst>
      <p:ext uri="{BB962C8B-B14F-4D97-AF65-F5344CB8AC3E}">
        <p14:creationId xmlns:p14="http://schemas.microsoft.com/office/powerpoint/2010/main" val="365570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Graphic below for Semi-deviation definition.</a:t>
            </a:r>
          </a:p>
          <a:p>
            <a:r>
              <a:rPr lang="en-US" dirty="0"/>
              <a:t>Graphic reflects Asset A</a:t>
            </a:r>
          </a:p>
        </p:txBody>
      </p:sp>
      <p:sp>
        <p:nvSpPr>
          <p:cNvPr id="4" name="Slide Number Placeholder 3"/>
          <p:cNvSpPr>
            <a:spLocks noGrp="1"/>
          </p:cNvSpPr>
          <p:nvPr>
            <p:ph type="sldNum" sz="quarter" idx="10"/>
          </p:nvPr>
        </p:nvSpPr>
        <p:spPr/>
        <p:txBody>
          <a:bodyPr/>
          <a:lstStyle/>
          <a:p>
            <a:fld id="{459164AF-701B-0B49-8AEC-05E2F25FB4B4}" type="slidenum">
              <a:rPr lang="en-US" smtClean="0"/>
              <a:pPr/>
              <a:t>5</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5095" y="5149115"/>
            <a:ext cx="5543550" cy="1241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3695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Placeholder 9">
            <a:extLst>
              <a:ext uri="{FF2B5EF4-FFF2-40B4-BE49-F238E27FC236}">
                <a16:creationId xmlns:a16="http://schemas.microsoft.com/office/drawing/2014/main" id="{C26E4877-3766-8344-B0F1-CFFE27C0CBBC}"/>
              </a:ext>
            </a:extLst>
          </p:cNvPr>
          <p:cNvSpPr>
            <a:spLocks noGrp="1" noChangeAspect="1"/>
          </p:cNvSpPr>
          <p:nvPr>
            <p:ph type="body" sz="quarter" idx="10" hasCustomPrompt="1"/>
          </p:nvPr>
        </p:nvSpPr>
        <p:spPr>
          <a:xfrm>
            <a:off x="736806" y="3388716"/>
            <a:ext cx="10839157" cy="4652568"/>
          </a:xfrm>
          <a:prstGeom prst="rect">
            <a:avLst/>
          </a:prstGeom>
        </p:spPr>
        <p:txBody>
          <a:bodyPr anchor="ctr"/>
          <a:lstStyle>
            <a:lvl1pPr marL="0" indent="0">
              <a:lnSpc>
                <a:spcPct val="100000"/>
              </a:lnSpc>
              <a:spcBef>
                <a:spcPts val="0"/>
              </a:spcBef>
              <a:buNone/>
              <a:defRPr sz="5400" b="1" i="0">
                <a:solidFill>
                  <a:schemeClr val="bg1"/>
                </a:solidFill>
                <a:latin typeface="Calibri" panose="020F0502020204030204" pitchFamily="34" charset="0"/>
                <a:cs typeface="Calibri" panose="020F0502020204030204" pitchFamily="34" charset="0"/>
              </a:defRPr>
            </a:lvl1pPr>
          </a:lstStyle>
          <a:p>
            <a:r>
              <a:rPr lang="en-US" sz="4800" dirty="0">
                <a:latin typeface="Mont Heavy DEMO" panose="00000A00000000000000" pitchFamily="50" charset="0"/>
              </a:rPr>
              <a:t>TITLE</a:t>
            </a:r>
          </a:p>
          <a:p>
            <a:r>
              <a:rPr lang="en-US" sz="4800" dirty="0">
                <a:solidFill>
                  <a:srgbClr val="003162"/>
                </a:solidFill>
                <a:latin typeface="Mont Heavy DEMO" panose="00000A00000000000000" pitchFamily="50" charset="0"/>
              </a:rPr>
              <a:t>SPEAKER NAME </a:t>
            </a:r>
          </a:p>
        </p:txBody>
      </p:sp>
    </p:spTree>
    <p:extLst>
      <p:ext uri="{BB962C8B-B14F-4D97-AF65-F5344CB8AC3E}">
        <p14:creationId xmlns:p14="http://schemas.microsoft.com/office/powerpoint/2010/main" val="1928768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extBox 5"/>
          <p:cNvSpPr txBox="1"/>
          <p:nvPr userDrawn="1"/>
        </p:nvSpPr>
        <p:spPr>
          <a:xfrm>
            <a:off x="7064188" y="10585183"/>
            <a:ext cx="12756460" cy="369332"/>
          </a:xfrm>
          <a:prstGeom prst="rect">
            <a:avLst/>
          </a:prstGeom>
          <a:noFill/>
        </p:spPr>
        <p:txBody>
          <a:bodyPr wrap="square" rtlCol="0">
            <a:spAutoFit/>
          </a:bodyPr>
          <a:lstStyle/>
          <a:p>
            <a:pPr algn="r"/>
            <a:r>
              <a:rPr lang="en-US" sz="1800" b="0" i="0" kern="1200" dirty="0">
                <a:solidFill>
                  <a:srgbClr val="7BA7BC"/>
                </a:solidFill>
                <a:latin typeface="Calibri" panose="020F0502020204030204" pitchFamily="34" charset="0"/>
                <a:ea typeface="+mn-ea"/>
                <a:cs typeface="Calibri" panose="020F0502020204030204" pitchFamily="34" charset="0"/>
              </a:rPr>
              <a:t>#riskawarenessweek2019</a:t>
            </a:r>
            <a:r>
              <a:rPr lang="ru-RU" sz="1800" b="0" i="0" kern="1200" dirty="0">
                <a:solidFill>
                  <a:srgbClr val="7BA7BC"/>
                </a:solidFill>
                <a:latin typeface="Calibri" panose="020F0502020204030204" pitchFamily="34" charset="0"/>
                <a:ea typeface="+mn-ea"/>
                <a:cs typeface="Calibri" panose="020F0502020204030204" pitchFamily="34" charset="0"/>
              </a:rPr>
              <a:t>| </a:t>
            </a:r>
            <a:fld id="{871717A8-B405-4A22-9970-428883F94CF2}" type="slidenum">
              <a:rPr lang="en-US" sz="1800" b="0" i="0" kern="1200" smtClean="0">
                <a:solidFill>
                  <a:srgbClr val="7BA7BC"/>
                </a:solidFill>
                <a:latin typeface="Calibri" panose="020F0502020204030204" pitchFamily="34" charset="0"/>
                <a:ea typeface="+mn-ea"/>
                <a:cs typeface="Calibri" panose="020F0502020204030204" pitchFamily="34" charset="0"/>
              </a:rPr>
              <a:pPr algn="r"/>
              <a:t>‹#›</a:t>
            </a:fld>
            <a:endParaRPr lang="ru-RU" sz="1800" b="0" i="0" kern="1200" dirty="0">
              <a:solidFill>
                <a:srgbClr val="7BA7BC"/>
              </a:solidFill>
              <a:latin typeface="Calibri" panose="020F0502020204030204" pitchFamily="34" charset="0"/>
              <a:ea typeface="+mn-ea"/>
              <a:cs typeface="Calibri" panose="020F0502020204030204" pitchFamily="34" charset="0"/>
            </a:endParaRPr>
          </a:p>
        </p:txBody>
      </p:sp>
      <p:sp>
        <p:nvSpPr>
          <p:cNvPr id="2" name="Заголовок 1"/>
          <p:cNvSpPr>
            <a:spLocks noGrp="1"/>
          </p:cNvSpPr>
          <p:nvPr>
            <p:ph type="title" hasCustomPrompt="1"/>
          </p:nvPr>
        </p:nvSpPr>
        <p:spPr>
          <a:xfrm>
            <a:off x="536576" y="588497"/>
            <a:ext cx="17859000" cy="1258232"/>
          </a:xfrm>
          <a:prstGeom prst="rect">
            <a:avLst/>
          </a:prstGeom>
        </p:spPr>
        <p:txBody>
          <a:bodyPr anchor="ctr"/>
          <a:lstStyle>
            <a:lvl1pPr>
              <a:defRPr lang="ru-RU" sz="4800" b="1" i="0" kern="1200" baseline="0" dirty="0">
                <a:solidFill>
                  <a:srgbClr val="003162"/>
                </a:solidFill>
                <a:latin typeface="Calibri" panose="020F0502020204030204" pitchFamily="34" charset="0"/>
                <a:ea typeface="+mn-ea"/>
                <a:cs typeface="Calibri" panose="020F0502020204030204" pitchFamily="34" charset="0"/>
              </a:defRPr>
            </a:lvl1pPr>
          </a:lstStyle>
          <a:p>
            <a:r>
              <a:rPr lang="en-US" dirty="0"/>
              <a:t>Title</a:t>
            </a:r>
            <a:endParaRPr lang="ru-RU" dirty="0"/>
          </a:p>
        </p:txBody>
      </p:sp>
      <p:sp>
        <p:nvSpPr>
          <p:cNvPr id="19" name="Объект 18"/>
          <p:cNvSpPr>
            <a:spLocks noGrp="1"/>
          </p:cNvSpPr>
          <p:nvPr>
            <p:ph sz="quarter" idx="10" hasCustomPrompt="1"/>
          </p:nvPr>
        </p:nvSpPr>
        <p:spPr>
          <a:xfrm>
            <a:off x="536577" y="2663687"/>
            <a:ext cx="17859000" cy="7431226"/>
          </a:xfrm>
          <a:prstGeom prst="rect">
            <a:avLst/>
          </a:prstGeom>
        </p:spPr>
        <p:txBody>
          <a:bodyPr/>
          <a:lstStyle>
            <a:lvl1pPr marL="457200" indent="-457200">
              <a:lnSpc>
                <a:spcPct val="100000"/>
              </a:lnSpc>
              <a:spcBef>
                <a:spcPts val="600"/>
              </a:spcBef>
              <a:spcAft>
                <a:spcPts val="600"/>
              </a:spcAft>
              <a:buFont typeface="Arial" panose="020B0604020202020204" pitchFamily="34" charset="0"/>
              <a:buChar char="•"/>
              <a:defRPr sz="3600">
                <a:latin typeface="Calibri" panose="020F0502020204030204" pitchFamily="34" charset="0"/>
                <a:cs typeface="Calibri" panose="020F0502020204030204" pitchFamily="34" charset="0"/>
              </a:defRPr>
            </a:lvl1pPr>
          </a:lstStyle>
          <a:p>
            <a:pPr lvl="0"/>
            <a:r>
              <a:rPr lang="en-US" dirty="0"/>
              <a:t>Text </a:t>
            </a:r>
            <a:endParaRPr lang="ru-RU" dirty="0"/>
          </a:p>
          <a:p>
            <a:pPr lvl="0"/>
            <a:endParaRPr lang="ru-RU" dirty="0"/>
          </a:p>
        </p:txBody>
      </p:sp>
      <p:pic>
        <p:nvPicPr>
          <p:cNvPr id="8" name="Рисунок 8">
            <a:extLst>
              <a:ext uri="{FF2B5EF4-FFF2-40B4-BE49-F238E27FC236}">
                <a16:creationId xmlns:a16="http://schemas.microsoft.com/office/drawing/2014/main" id="{34A74698-ED03-4106-8C88-81C407FB37B3}"/>
              </a:ext>
            </a:extLst>
          </p:cNvPr>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536575" y="1996301"/>
            <a:ext cx="2681819" cy="108000"/>
          </a:xfrm>
          <a:prstGeom prst="rect">
            <a:avLst/>
          </a:prstGeom>
        </p:spPr>
      </p:pic>
      <p:pic>
        <p:nvPicPr>
          <p:cNvPr id="7" name="Picture 6">
            <a:extLst>
              <a:ext uri="{FF2B5EF4-FFF2-40B4-BE49-F238E27FC236}">
                <a16:creationId xmlns:a16="http://schemas.microsoft.com/office/drawing/2014/main" id="{8E703087-F89E-4DF6-925B-32FC4301E577}"/>
              </a:ext>
            </a:extLst>
          </p:cNvPr>
          <p:cNvPicPr>
            <a:picLocks noChangeAspect="1"/>
          </p:cNvPicPr>
          <p:nvPr userDrawn="1"/>
        </p:nvPicPr>
        <p:blipFill>
          <a:blip r:embed="rId3"/>
          <a:stretch>
            <a:fillRect/>
          </a:stretch>
        </p:blipFill>
        <p:spPr>
          <a:xfrm>
            <a:off x="441926" y="10385767"/>
            <a:ext cx="3115326" cy="768163"/>
          </a:xfrm>
          <a:prstGeom prst="rect">
            <a:avLst/>
          </a:prstGeom>
        </p:spPr>
      </p:pic>
    </p:spTree>
    <p:extLst>
      <p:ext uri="{BB962C8B-B14F-4D97-AF65-F5344CB8AC3E}">
        <p14:creationId xmlns:p14="http://schemas.microsoft.com/office/powerpoint/2010/main" val="3357067392"/>
      </p:ext>
    </p:extLst>
  </p:cSld>
  <p:clrMapOvr>
    <a:masterClrMapping/>
  </p:clrMapOvr>
  <p:hf sldNum="0" hdr="0" ftr="0" dt="0"/>
  <p:extLst>
    <p:ext uri="{DCECCB84-F9BA-43D5-87BE-67443E8EF086}">
      <p15:sldGuideLst xmlns:p15="http://schemas.microsoft.com/office/powerpoint/2012/main">
        <p15:guide id="1" orient="horz" pos="3600">
          <p15:clr>
            <a:srgbClr val="FBAE40"/>
          </p15:clr>
        </p15:guide>
        <p15:guide id="2" pos="39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0000" y="1870605"/>
            <a:ext cx="15240000" cy="3979333"/>
          </a:xfrm>
        </p:spPr>
        <p:txBody>
          <a:bodyPr anchor="b"/>
          <a:lstStyle>
            <a:lvl1pPr algn="ctr">
              <a:defRPr sz="10000"/>
            </a:lvl1pPr>
          </a:lstStyle>
          <a:p>
            <a:r>
              <a:rPr lang="en-US" dirty="0"/>
              <a:t>Click to edit Master title style</a:t>
            </a:r>
          </a:p>
        </p:txBody>
      </p:sp>
      <p:sp>
        <p:nvSpPr>
          <p:cNvPr id="3" name="Subtitle 2"/>
          <p:cNvSpPr>
            <a:spLocks noGrp="1"/>
          </p:cNvSpPr>
          <p:nvPr>
            <p:ph type="subTitle" idx="1"/>
          </p:nvPr>
        </p:nvSpPr>
        <p:spPr>
          <a:xfrm>
            <a:off x="2540000" y="6003397"/>
            <a:ext cx="15240000" cy="2759603"/>
          </a:xfrm>
        </p:spPr>
        <p:txBody>
          <a:bodyPr/>
          <a:lstStyle>
            <a:lvl1pPr marL="0" indent="0" algn="ctr">
              <a:buNone/>
              <a:defRPr sz="4000"/>
            </a:lvl1pPr>
            <a:lvl2pPr marL="762015" indent="0" algn="ctr">
              <a:buNone/>
              <a:defRPr sz="3333"/>
            </a:lvl2pPr>
            <a:lvl3pPr marL="1524030" indent="0" algn="ctr">
              <a:buNone/>
              <a:defRPr sz="3000"/>
            </a:lvl3pPr>
            <a:lvl4pPr marL="2286046" indent="0" algn="ctr">
              <a:buNone/>
              <a:defRPr sz="2667"/>
            </a:lvl4pPr>
            <a:lvl5pPr marL="3048061" indent="0" algn="ctr">
              <a:buNone/>
              <a:defRPr sz="2667"/>
            </a:lvl5pPr>
            <a:lvl6pPr marL="3810076" indent="0" algn="ctr">
              <a:buNone/>
              <a:defRPr sz="2667"/>
            </a:lvl6pPr>
            <a:lvl7pPr marL="4572091" indent="0" algn="ctr">
              <a:buNone/>
              <a:defRPr sz="2667"/>
            </a:lvl7pPr>
            <a:lvl8pPr marL="5334107" indent="0" algn="ctr">
              <a:buNone/>
              <a:defRPr sz="2667"/>
            </a:lvl8pPr>
            <a:lvl9pPr marL="6096122" indent="0" algn="ctr">
              <a:buNone/>
              <a:defRPr sz="2667"/>
            </a:lvl9pPr>
          </a:lstStyle>
          <a:p>
            <a:r>
              <a:rPr lang="en-US"/>
              <a:t>Click to edit Master subtitle style</a:t>
            </a:r>
          </a:p>
        </p:txBody>
      </p:sp>
      <p:sp>
        <p:nvSpPr>
          <p:cNvPr id="4" name="Date Placeholder 3"/>
          <p:cNvSpPr>
            <a:spLocks noGrp="1"/>
          </p:cNvSpPr>
          <p:nvPr>
            <p:ph type="dt" sz="half" idx="10"/>
          </p:nvPr>
        </p:nvSpPr>
        <p:spPr/>
        <p:txBody>
          <a:bodyPr/>
          <a:lstStyle/>
          <a:p>
            <a:fld id="{C819E0F6-B962-48DD-BE3A-48650191D4D0}" type="datetimeFigureOut">
              <a:rPr lang="en-US" smtClean="0"/>
              <a:t>9/29/2019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3A271-93E4-4E76-8FBF-990353B2E0CF}" type="slidenum">
              <a:rPr lang="en-US" smtClean="0"/>
              <a:t>‹#›</a:t>
            </a:fld>
            <a:endParaRPr lang="en-US"/>
          </a:p>
        </p:txBody>
      </p:sp>
      <p:grpSp>
        <p:nvGrpSpPr>
          <p:cNvPr id="28" name="Group 27"/>
          <p:cNvGrpSpPr>
            <a:grpSpLocks noChangeAspect="1"/>
          </p:cNvGrpSpPr>
          <p:nvPr userDrawn="1"/>
        </p:nvGrpSpPr>
        <p:grpSpPr>
          <a:xfrm>
            <a:off x="15779636" y="488698"/>
            <a:ext cx="4215532" cy="1608103"/>
            <a:chOff x="-269369" y="1052052"/>
            <a:chExt cx="12286135" cy="4686802"/>
          </a:xfrm>
        </p:grpSpPr>
        <p:grpSp>
          <p:nvGrpSpPr>
            <p:cNvPr id="29" name="Group 28"/>
            <p:cNvGrpSpPr>
              <a:grpSpLocks noChangeAspect="1"/>
            </p:cNvGrpSpPr>
            <p:nvPr userDrawn="1"/>
          </p:nvGrpSpPr>
          <p:grpSpPr>
            <a:xfrm>
              <a:off x="-269369" y="1052052"/>
              <a:ext cx="12286135" cy="4686802"/>
              <a:chOff x="5088462" y="0"/>
              <a:chExt cx="3826937" cy="1094899"/>
            </a:xfrm>
          </p:grpSpPr>
          <p:sp>
            <p:nvSpPr>
              <p:cNvPr id="31" name="Oval 30"/>
              <p:cNvSpPr/>
              <p:nvPr/>
            </p:nvSpPr>
            <p:spPr>
              <a:xfrm>
                <a:off x="5617193" y="509588"/>
                <a:ext cx="732806" cy="3743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7"/>
              </a:p>
            </p:txBody>
          </p:sp>
          <p:sp>
            <p:nvSpPr>
              <p:cNvPr id="32" name="Rectangle 31"/>
              <p:cNvSpPr/>
              <p:nvPr/>
            </p:nvSpPr>
            <p:spPr>
              <a:xfrm>
                <a:off x="7162800" y="285750"/>
                <a:ext cx="457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7"/>
              </a:p>
            </p:txBody>
          </p:sp>
          <p:sp>
            <p:nvSpPr>
              <p:cNvPr id="33" name="Rectangle 32"/>
              <p:cNvSpPr/>
              <p:nvPr/>
            </p:nvSpPr>
            <p:spPr>
              <a:xfrm>
                <a:off x="7162800" y="795551"/>
                <a:ext cx="457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7"/>
              </a:p>
            </p:txBody>
          </p:sp>
          <p:cxnSp>
            <p:nvCxnSpPr>
              <p:cNvPr id="34" name="Straight Connector 33"/>
              <p:cNvCxnSpPr>
                <a:stCxn id="31" idx="6"/>
                <a:endCxn id="32" idx="1"/>
              </p:cNvCxnSpPr>
              <p:nvPr/>
            </p:nvCxnSpPr>
            <p:spPr>
              <a:xfrm flipV="1">
                <a:off x="6350000" y="400049"/>
                <a:ext cx="812800" cy="296719"/>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31" idx="6"/>
                <a:endCxn id="33" idx="1"/>
              </p:cNvCxnSpPr>
              <p:nvPr/>
            </p:nvCxnSpPr>
            <p:spPr>
              <a:xfrm>
                <a:off x="6349999" y="696768"/>
                <a:ext cx="812801" cy="213083"/>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32" idx="3"/>
              </p:cNvCxnSpPr>
              <p:nvPr/>
            </p:nvCxnSpPr>
            <p:spPr>
              <a:xfrm flipV="1">
                <a:off x="7620000" y="133350"/>
                <a:ext cx="381000" cy="26670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32" idx="3"/>
              </p:cNvCxnSpPr>
              <p:nvPr/>
            </p:nvCxnSpPr>
            <p:spPr>
              <a:xfrm>
                <a:off x="7620000" y="400050"/>
                <a:ext cx="381000" cy="11430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7633648" y="631494"/>
                <a:ext cx="381000" cy="26670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633648" y="898194"/>
                <a:ext cx="421944" cy="147655"/>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035119" y="0"/>
                <a:ext cx="880280" cy="202526"/>
              </a:xfrm>
              <a:prstGeom prst="rect">
                <a:avLst/>
              </a:prstGeom>
              <a:noFill/>
            </p:spPr>
            <p:txBody>
              <a:bodyPr wrap="square" rtlCol="0">
                <a:spAutoFit/>
              </a:bodyPr>
              <a:lstStyle/>
              <a:p>
                <a:r>
                  <a:rPr lang="en-US" sz="1333" dirty="0"/>
                  <a:t>Option 1</a:t>
                </a:r>
              </a:p>
            </p:txBody>
          </p:sp>
          <p:sp>
            <p:nvSpPr>
              <p:cNvPr id="41" name="TextBox 40"/>
              <p:cNvSpPr txBox="1"/>
              <p:nvPr/>
            </p:nvSpPr>
            <p:spPr>
              <a:xfrm>
                <a:off x="5088462" y="241399"/>
                <a:ext cx="1247076" cy="202526"/>
              </a:xfrm>
              <a:prstGeom prst="rect">
                <a:avLst/>
              </a:prstGeom>
              <a:noFill/>
            </p:spPr>
            <p:txBody>
              <a:bodyPr wrap="square" rtlCol="0">
                <a:spAutoFit/>
              </a:bodyPr>
              <a:lstStyle/>
              <a:p>
                <a:r>
                  <a:rPr lang="en-US" sz="1333" dirty="0"/>
                  <a:t>Uncertainty</a:t>
                </a:r>
              </a:p>
            </p:txBody>
          </p:sp>
          <p:sp>
            <p:nvSpPr>
              <p:cNvPr id="42" name="TextBox 41"/>
              <p:cNvSpPr txBox="1"/>
              <p:nvPr/>
            </p:nvSpPr>
            <p:spPr>
              <a:xfrm>
                <a:off x="6358196" y="182220"/>
                <a:ext cx="509624" cy="202526"/>
              </a:xfrm>
              <a:prstGeom prst="rect">
                <a:avLst/>
              </a:prstGeom>
              <a:noFill/>
            </p:spPr>
            <p:txBody>
              <a:bodyPr wrap="none" rtlCol="0">
                <a:spAutoFit/>
              </a:bodyPr>
              <a:lstStyle/>
              <a:p>
                <a:r>
                  <a:rPr lang="en-US" sz="1333" dirty="0"/>
                  <a:t>Good</a:t>
                </a:r>
              </a:p>
            </p:txBody>
          </p:sp>
          <p:sp>
            <p:nvSpPr>
              <p:cNvPr id="43" name="TextBox 42"/>
              <p:cNvSpPr txBox="1"/>
              <p:nvPr/>
            </p:nvSpPr>
            <p:spPr>
              <a:xfrm>
                <a:off x="6389606" y="832500"/>
                <a:ext cx="461427" cy="202526"/>
              </a:xfrm>
              <a:prstGeom prst="rect">
                <a:avLst/>
              </a:prstGeom>
              <a:noFill/>
            </p:spPr>
            <p:txBody>
              <a:bodyPr wrap="none" rtlCol="0">
                <a:spAutoFit/>
              </a:bodyPr>
              <a:lstStyle/>
              <a:p>
                <a:r>
                  <a:rPr lang="en-US" sz="1333" dirty="0"/>
                  <a:t>Poor</a:t>
                </a:r>
              </a:p>
            </p:txBody>
          </p:sp>
          <p:sp>
            <p:nvSpPr>
              <p:cNvPr id="44" name="TextBox 43"/>
              <p:cNvSpPr txBox="1"/>
              <p:nvPr/>
            </p:nvSpPr>
            <p:spPr>
              <a:xfrm>
                <a:off x="8035119" y="360461"/>
                <a:ext cx="880280" cy="202526"/>
              </a:xfrm>
              <a:prstGeom prst="rect">
                <a:avLst/>
              </a:prstGeom>
              <a:noFill/>
            </p:spPr>
            <p:txBody>
              <a:bodyPr wrap="square" rtlCol="0">
                <a:spAutoFit/>
              </a:bodyPr>
              <a:lstStyle/>
              <a:p>
                <a:r>
                  <a:rPr lang="en-US" sz="1333" dirty="0"/>
                  <a:t>Option 2</a:t>
                </a:r>
              </a:p>
            </p:txBody>
          </p:sp>
          <p:sp>
            <p:nvSpPr>
              <p:cNvPr id="45" name="TextBox 44"/>
              <p:cNvSpPr txBox="1"/>
              <p:nvPr/>
            </p:nvSpPr>
            <p:spPr>
              <a:xfrm>
                <a:off x="8035119" y="531912"/>
                <a:ext cx="880280" cy="202526"/>
              </a:xfrm>
              <a:prstGeom prst="rect">
                <a:avLst/>
              </a:prstGeom>
              <a:noFill/>
            </p:spPr>
            <p:txBody>
              <a:bodyPr wrap="square" rtlCol="0">
                <a:spAutoFit/>
              </a:bodyPr>
              <a:lstStyle/>
              <a:p>
                <a:r>
                  <a:rPr lang="en-US" sz="1333" dirty="0"/>
                  <a:t>Option 1</a:t>
                </a:r>
              </a:p>
            </p:txBody>
          </p:sp>
          <p:sp>
            <p:nvSpPr>
              <p:cNvPr id="46" name="TextBox 45"/>
              <p:cNvSpPr txBox="1"/>
              <p:nvPr/>
            </p:nvSpPr>
            <p:spPr>
              <a:xfrm>
                <a:off x="8035119" y="892373"/>
                <a:ext cx="880280" cy="202526"/>
              </a:xfrm>
              <a:prstGeom prst="rect">
                <a:avLst/>
              </a:prstGeom>
              <a:noFill/>
            </p:spPr>
            <p:txBody>
              <a:bodyPr wrap="square" rtlCol="0">
                <a:spAutoFit/>
              </a:bodyPr>
              <a:lstStyle/>
              <a:p>
                <a:r>
                  <a:rPr lang="en-US" sz="1333" dirty="0"/>
                  <a:t>Option 2</a:t>
                </a:r>
              </a:p>
            </p:txBody>
          </p:sp>
          <p:sp>
            <p:nvSpPr>
              <p:cNvPr id="47" name="Right Arrow 46"/>
              <p:cNvSpPr/>
              <p:nvPr/>
            </p:nvSpPr>
            <p:spPr>
              <a:xfrm rot="18786246">
                <a:off x="7753349" y="191315"/>
                <a:ext cx="114300" cy="17231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7"/>
              </a:p>
            </p:txBody>
          </p:sp>
          <p:sp>
            <p:nvSpPr>
              <p:cNvPr id="48" name="Right Arrow 47"/>
              <p:cNvSpPr/>
              <p:nvPr/>
            </p:nvSpPr>
            <p:spPr>
              <a:xfrm rot="1475891">
                <a:off x="7768190" y="905018"/>
                <a:ext cx="152400" cy="12923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7"/>
              </a:p>
            </p:txBody>
          </p:sp>
        </p:grpSp>
        <p:sp>
          <p:nvSpPr>
            <p:cNvPr id="30" name="TextBox 29"/>
            <p:cNvSpPr txBox="1"/>
            <p:nvPr userDrawn="1"/>
          </p:nvSpPr>
          <p:spPr>
            <a:xfrm>
              <a:off x="5719140" y="1183044"/>
              <a:ext cx="3196018" cy="866927"/>
            </a:xfrm>
            <a:prstGeom prst="rect">
              <a:avLst/>
            </a:prstGeom>
            <a:noFill/>
          </p:spPr>
          <p:txBody>
            <a:bodyPr wrap="square" rtlCol="0">
              <a:spAutoFit/>
            </a:bodyPr>
            <a:lstStyle/>
            <a:p>
              <a:r>
                <a:rPr lang="en-US" sz="1333" dirty="0"/>
                <a:t>Decision</a:t>
              </a:r>
            </a:p>
          </p:txBody>
        </p:sp>
      </p:grpSp>
    </p:spTree>
    <p:extLst>
      <p:ext uri="{BB962C8B-B14F-4D97-AF65-F5344CB8AC3E}">
        <p14:creationId xmlns:p14="http://schemas.microsoft.com/office/powerpoint/2010/main" val="1247512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99647" y="608542"/>
            <a:ext cx="17526000" cy="2209272"/>
          </a:xfrm>
        </p:spPr>
        <p:txBody>
          <a:bodyPr/>
          <a:lstStyle/>
          <a:p>
            <a:r>
              <a:rPr lang="en-US"/>
              <a:t>Click to edit Master title style</a:t>
            </a:r>
          </a:p>
        </p:txBody>
      </p:sp>
      <p:sp>
        <p:nvSpPr>
          <p:cNvPr id="3" name="Text Placeholder 2"/>
          <p:cNvSpPr>
            <a:spLocks noGrp="1"/>
          </p:cNvSpPr>
          <p:nvPr>
            <p:ph type="body" idx="1"/>
          </p:nvPr>
        </p:nvSpPr>
        <p:spPr>
          <a:xfrm>
            <a:off x="1399647" y="2801938"/>
            <a:ext cx="8596312" cy="1373187"/>
          </a:xfrm>
        </p:spPr>
        <p:txBody>
          <a:bodyPr anchor="b"/>
          <a:lstStyle>
            <a:lvl1pPr marL="0" indent="0">
              <a:buNone/>
              <a:defRPr sz="4000" b="1"/>
            </a:lvl1pPr>
            <a:lvl2pPr marL="762015" indent="0">
              <a:buNone/>
              <a:defRPr sz="3333" b="1"/>
            </a:lvl2pPr>
            <a:lvl3pPr marL="1524030" indent="0">
              <a:buNone/>
              <a:defRPr sz="3000" b="1"/>
            </a:lvl3pPr>
            <a:lvl4pPr marL="2286046" indent="0">
              <a:buNone/>
              <a:defRPr sz="2667" b="1"/>
            </a:lvl4pPr>
            <a:lvl5pPr marL="3048061" indent="0">
              <a:buNone/>
              <a:defRPr sz="2667" b="1"/>
            </a:lvl5pPr>
            <a:lvl6pPr marL="3810076" indent="0">
              <a:buNone/>
              <a:defRPr sz="2667" b="1"/>
            </a:lvl6pPr>
            <a:lvl7pPr marL="4572091" indent="0">
              <a:buNone/>
              <a:defRPr sz="2667" b="1"/>
            </a:lvl7pPr>
            <a:lvl8pPr marL="5334107" indent="0">
              <a:buNone/>
              <a:defRPr sz="2667" b="1"/>
            </a:lvl8pPr>
            <a:lvl9pPr marL="6096122" indent="0">
              <a:buNone/>
              <a:defRPr sz="2667" b="1"/>
            </a:lvl9pPr>
          </a:lstStyle>
          <a:p>
            <a:pPr lvl="0"/>
            <a:r>
              <a:rPr lang="en-US"/>
              <a:t>Edit Master text styles</a:t>
            </a:r>
          </a:p>
        </p:txBody>
      </p:sp>
      <p:sp>
        <p:nvSpPr>
          <p:cNvPr id="4" name="Content Placeholder 3"/>
          <p:cNvSpPr>
            <a:spLocks noGrp="1"/>
          </p:cNvSpPr>
          <p:nvPr>
            <p:ph sz="half" idx="2"/>
          </p:nvPr>
        </p:nvSpPr>
        <p:spPr>
          <a:xfrm>
            <a:off x="1399647" y="4175125"/>
            <a:ext cx="8596312" cy="61409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287000" y="2801938"/>
            <a:ext cx="8638647" cy="1373187"/>
          </a:xfrm>
        </p:spPr>
        <p:txBody>
          <a:bodyPr anchor="b"/>
          <a:lstStyle>
            <a:lvl1pPr marL="0" indent="0">
              <a:buNone/>
              <a:defRPr sz="4000" b="1"/>
            </a:lvl1pPr>
            <a:lvl2pPr marL="762015" indent="0">
              <a:buNone/>
              <a:defRPr sz="3333" b="1"/>
            </a:lvl2pPr>
            <a:lvl3pPr marL="1524030" indent="0">
              <a:buNone/>
              <a:defRPr sz="3000" b="1"/>
            </a:lvl3pPr>
            <a:lvl4pPr marL="2286046" indent="0">
              <a:buNone/>
              <a:defRPr sz="2667" b="1"/>
            </a:lvl4pPr>
            <a:lvl5pPr marL="3048061" indent="0">
              <a:buNone/>
              <a:defRPr sz="2667" b="1"/>
            </a:lvl5pPr>
            <a:lvl6pPr marL="3810076" indent="0">
              <a:buNone/>
              <a:defRPr sz="2667" b="1"/>
            </a:lvl6pPr>
            <a:lvl7pPr marL="4572091" indent="0">
              <a:buNone/>
              <a:defRPr sz="2667" b="1"/>
            </a:lvl7pPr>
            <a:lvl8pPr marL="5334107" indent="0">
              <a:buNone/>
              <a:defRPr sz="2667" b="1"/>
            </a:lvl8pPr>
            <a:lvl9pPr marL="6096122" indent="0">
              <a:buNone/>
              <a:defRPr sz="2667" b="1"/>
            </a:lvl9pPr>
          </a:lstStyle>
          <a:p>
            <a:pPr lvl="0"/>
            <a:r>
              <a:rPr lang="en-US"/>
              <a:t>Edit Master text styles</a:t>
            </a:r>
          </a:p>
        </p:txBody>
      </p:sp>
      <p:sp>
        <p:nvSpPr>
          <p:cNvPr id="6" name="Content Placeholder 5"/>
          <p:cNvSpPr>
            <a:spLocks noGrp="1"/>
          </p:cNvSpPr>
          <p:nvPr>
            <p:ph sz="quarter" idx="4"/>
          </p:nvPr>
        </p:nvSpPr>
        <p:spPr>
          <a:xfrm>
            <a:off x="10287000" y="4175125"/>
            <a:ext cx="8638647" cy="61409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19E0F6-B962-48DD-BE3A-48650191D4D0}" type="datetimeFigureOut">
              <a:rPr lang="en-US" smtClean="0"/>
              <a:t>9/29/2019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93A271-93E4-4E76-8FBF-990353B2E0CF}" type="slidenum">
              <a:rPr lang="en-US" smtClean="0"/>
              <a:t>‹#›</a:t>
            </a:fld>
            <a:endParaRPr lang="en-US"/>
          </a:p>
        </p:txBody>
      </p:sp>
    </p:spTree>
    <p:extLst>
      <p:ext uri="{BB962C8B-B14F-4D97-AF65-F5344CB8AC3E}">
        <p14:creationId xmlns:p14="http://schemas.microsoft.com/office/powerpoint/2010/main" val="52975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8C60A-1EB2-4A0C-8997-D904DFFA13D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EED131-732C-4129-B93B-B3607CBBC72A}"/>
              </a:ext>
            </a:extLst>
          </p:cNvPr>
          <p:cNvSpPr>
            <a:spLocks noGrp="1"/>
          </p:cNvSpPr>
          <p:nvPr>
            <p:ph type="dt" sz="half" idx="10"/>
          </p:nvPr>
        </p:nvSpPr>
        <p:spPr/>
        <p:txBody>
          <a:bodyPr/>
          <a:lstStyle/>
          <a:p>
            <a:fld id="{194757F5-9248-4BDD-9A11-4CDBD6873921}" type="datetime1">
              <a:rPr lang="en-US" smtClean="0"/>
              <a:t>9/29/2019</a:t>
            </a:fld>
            <a:endParaRPr lang="en-US"/>
          </a:p>
        </p:txBody>
      </p:sp>
      <p:sp>
        <p:nvSpPr>
          <p:cNvPr id="4" name="Footer Placeholder 3">
            <a:extLst>
              <a:ext uri="{FF2B5EF4-FFF2-40B4-BE49-F238E27FC236}">
                <a16:creationId xmlns:a16="http://schemas.microsoft.com/office/drawing/2014/main" id="{B4490696-A1C9-43D8-B5B2-3993F8431A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EAC9FD-7CCA-4727-8821-AD745DECCBF4}"/>
              </a:ext>
            </a:extLst>
          </p:cNvPr>
          <p:cNvSpPr>
            <a:spLocks noGrp="1"/>
          </p:cNvSpPr>
          <p:nvPr>
            <p:ph type="sldNum" sz="quarter" idx="12"/>
          </p:nvPr>
        </p:nvSpPr>
        <p:spPr/>
        <p:txBody>
          <a:bodyPr/>
          <a:lstStyle/>
          <a:p>
            <a:fld id="{87778C8D-F408-4450-A554-4F7CE281560B}" type="slidenum">
              <a:rPr lang="en-US" smtClean="0"/>
              <a:t>‹#›</a:t>
            </a:fld>
            <a:endParaRPr lang="en-US"/>
          </a:p>
        </p:txBody>
      </p:sp>
    </p:spTree>
    <p:extLst>
      <p:ext uri="{BB962C8B-B14F-4D97-AF65-F5344CB8AC3E}">
        <p14:creationId xmlns:p14="http://schemas.microsoft.com/office/powerpoint/2010/main" val="1040874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635000"/>
            <a:ext cx="18288000" cy="1524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1016000" y="2540000"/>
            <a:ext cx="8974667" cy="736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10329333" y="2540000"/>
            <a:ext cx="8974667" cy="355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0329333" y="6350000"/>
            <a:ext cx="8974667" cy="355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567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10" name="Rectangle 9"/>
          <p:cNvSpPr/>
          <p:nvPr userDrawn="1"/>
        </p:nvSpPr>
        <p:spPr>
          <a:xfrm>
            <a:off x="508000" y="381000"/>
            <a:ext cx="19304000" cy="1905000"/>
          </a:xfrm>
          <a:prstGeom prst="rect">
            <a:avLst/>
          </a:prstGeom>
          <a:solidFill>
            <a:srgbClr val="B8E2F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680" dirty="0"/>
          </a:p>
        </p:txBody>
      </p:sp>
      <p:pic>
        <p:nvPicPr>
          <p:cNvPr id="8" name="Picture 7" descr="Hallmark_vert_rgb_CLEAR2.png"/>
          <p:cNvPicPr>
            <a:picLocks noChangeAspect="1"/>
          </p:cNvPicPr>
          <p:nvPr userDrawn="1"/>
        </p:nvPicPr>
        <p:blipFill>
          <a:blip r:embed="rId2" cstate="print"/>
          <a:stretch>
            <a:fillRect/>
          </a:stretch>
        </p:blipFill>
        <p:spPr>
          <a:xfrm>
            <a:off x="17949334" y="452497"/>
            <a:ext cx="1648296" cy="1325503"/>
          </a:xfrm>
          <a:prstGeom prst="rect">
            <a:avLst/>
          </a:prstGeom>
        </p:spPr>
      </p:pic>
      <p:sp>
        <p:nvSpPr>
          <p:cNvPr id="9" name="Rectangle 8"/>
          <p:cNvSpPr/>
          <p:nvPr userDrawn="1"/>
        </p:nvSpPr>
        <p:spPr>
          <a:xfrm>
            <a:off x="508000" y="2412999"/>
            <a:ext cx="19304000" cy="864198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680" dirty="0">
              <a:latin typeface="Arial"/>
            </a:endParaRPr>
          </a:p>
        </p:txBody>
      </p:sp>
      <p:sp>
        <p:nvSpPr>
          <p:cNvPr id="2" name="Title 1"/>
          <p:cNvSpPr>
            <a:spLocks noGrp="1"/>
          </p:cNvSpPr>
          <p:nvPr>
            <p:ph type="title"/>
          </p:nvPr>
        </p:nvSpPr>
        <p:spPr>
          <a:xfrm>
            <a:off x="1016000" y="732220"/>
            <a:ext cx="16933333" cy="1299780"/>
          </a:xfrm>
        </p:spPr>
        <p:txBody>
          <a:bodyPr lIns="0" tIns="0" rIns="0" bIns="0" anchor="t" anchorCtr="0">
            <a:normAutofit/>
          </a:bodyPr>
          <a:lstStyle>
            <a:lvl1pPr algn="l">
              <a:defRPr sz="4000">
                <a:solidFill>
                  <a:srgbClr val="0050AA"/>
                </a:solidFill>
                <a:latin typeface="Arial"/>
                <a:cs typeface="Arial"/>
              </a:defRPr>
            </a:lvl1pPr>
          </a:lstStyle>
          <a:p>
            <a:r>
              <a:rPr lang="en-US"/>
              <a:t>Click to edit Master title style</a:t>
            </a:r>
            <a:endParaRPr lang="en-US" dirty="0"/>
          </a:p>
        </p:txBody>
      </p:sp>
      <p:sp>
        <p:nvSpPr>
          <p:cNvPr id="3" name="Content Placeholder 2"/>
          <p:cNvSpPr>
            <a:spLocks noGrp="1"/>
          </p:cNvSpPr>
          <p:nvPr>
            <p:ph idx="1"/>
          </p:nvPr>
        </p:nvSpPr>
        <p:spPr>
          <a:xfrm>
            <a:off x="1016000" y="2667002"/>
            <a:ext cx="18288000" cy="8255000"/>
          </a:xfrm>
        </p:spPr>
        <p:txBody>
          <a:bodyPr lIns="0" tIns="0" rIns="0" bIns="0"/>
          <a:lstStyle>
            <a:lvl1pPr>
              <a:spcBef>
                <a:spcPts val="880"/>
              </a:spcBef>
              <a:spcAft>
                <a:spcPts val="880"/>
              </a:spcAft>
              <a:buClr>
                <a:srgbClr val="333333"/>
              </a:buClr>
              <a:buFont typeface="Wingdings" charset="2"/>
              <a:buChar char="§"/>
              <a:defRPr sz="3333">
                <a:solidFill>
                  <a:srgbClr val="333333"/>
                </a:solidFill>
                <a:latin typeface="Arial"/>
                <a:cs typeface="Arial"/>
              </a:defRPr>
            </a:lvl1pPr>
            <a:lvl2pPr>
              <a:spcBef>
                <a:spcPts val="880"/>
              </a:spcBef>
              <a:spcAft>
                <a:spcPts val="880"/>
              </a:spcAft>
              <a:buClr>
                <a:srgbClr val="333333"/>
              </a:buClr>
              <a:defRPr sz="3000">
                <a:solidFill>
                  <a:srgbClr val="333333"/>
                </a:solidFill>
                <a:latin typeface="Arial"/>
                <a:cs typeface="Arial"/>
              </a:defRPr>
            </a:lvl2pPr>
            <a:lvl3pPr>
              <a:spcBef>
                <a:spcPts val="880"/>
              </a:spcBef>
              <a:spcAft>
                <a:spcPts val="880"/>
              </a:spcAft>
              <a:buClr>
                <a:srgbClr val="333333"/>
              </a:buClr>
              <a:defRPr sz="3000">
                <a:solidFill>
                  <a:srgbClr val="333333"/>
                </a:solidFill>
                <a:latin typeface="Arial"/>
                <a:cs typeface="Arial"/>
              </a:defRPr>
            </a:lvl3pPr>
            <a:lvl4pPr>
              <a:spcBef>
                <a:spcPts val="880"/>
              </a:spcBef>
              <a:spcAft>
                <a:spcPts val="880"/>
              </a:spcAft>
              <a:buClr>
                <a:srgbClr val="333333"/>
              </a:buClr>
              <a:buSzPct val="65000"/>
              <a:buFont typeface="Wingdings 3" charset="2"/>
              <a:buChar char=""/>
              <a:defRPr sz="3000">
                <a:solidFill>
                  <a:srgbClr val="333333"/>
                </a:solidFill>
                <a:latin typeface="Arial"/>
                <a:cs typeface="Arial"/>
              </a:defRPr>
            </a:lvl4pPr>
            <a:lvl5pPr>
              <a:spcBef>
                <a:spcPts val="880"/>
              </a:spcBef>
              <a:spcAft>
                <a:spcPts val="880"/>
              </a:spcAft>
              <a:buClr>
                <a:srgbClr val="333333"/>
              </a:buClr>
              <a:buSzPct val="65000"/>
              <a:buFont typeface="Courier New"/>
              <a:buChar char="o"/>
              <a:defRPr sz="3000">
                <a:solidFill>
                  <a:srgbClr val="333333"/>
                </a:solidFill>
                <a:latin typeface="Arial"/>
                <a:cs typeface="Arial"/>
              </a:defRPr>
            </a:lvl5pPr>
            <a:lvl6pPr>
              <a:buClr>
                <a:srgbClr val="333333"/>
              </a:buClr>
              <a:defRPr>
                <a:latin typeface="Arial"/>
                <a:cs typeface="Arial"/>
              </a:defRPr>
            </a:lvl6pPr>
            <a:lvl7pPr>
              <a:buClr>
                <a:srgbClr val="333333"/>
              </a:buClr>
              <a:defRPr>
                <a:latin typeface="Arial"/>
                <a:cs typeface="Arial"/>
              </a:defRPr>
            </a:lvl7pPr>
            <a:lvl8pPr>
              <a:buClr>
                <a:srgbClr val="333333"/>
              </a:buClr>
              <a:defRPr>
                <a:latin typeface="Arial"/>
                <a:cs typeface="Arial"/>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p:cNvSpPr>
            <a:spLocks noGrp="1"/>
          </p:cNvSpPr>
          <p:nvPr>
            <p:ph type="sldNum" sz="quarter" idx="12"/>
          </p:nvPr>
        </p:nvSpPr>
        <p:spPr>
          <a:xfrm>
            <a:off x="18641001" y="11058726"/>
            <a:ext cx="1170998" cy="371275"/>
          </a:xfrm>
          <a:prstGeom prst="rect">
            <a:avLst/>
          </a:prstGeom>
        </p:spPr>
        <p:txBody>
          <a:bodyPr lIns="0" tIns="0" rIns="0" bIns="0" anchor="t" anchorCtr="0"/>
          <a:lstStyle>
            <a:lvl1pPr algn="r">
              <a:defRPr sz="1500">
                <a:solidFill>
                  <a:srgbClr val="333333"/>
                </a:solidFill>
                <a:latin typeface="Arial"/>
                <a:cs typeface="Arial"/>
              </a:defRPr>
            </a:lvl1pPr>
          </a:lstStyle>
          <a:p>
            <a:fld id="{B4DB0E65-EF00-7F4C-860A-46B7C286D3E3}" type="slidenum">
              <a:rPr lang="en-US" smtClean="0"/>
              <a:pPr/>
              <a:t>‹#›</a:t>
            </a:fld>
            <a:endParaRPr lang="en-US" dirty="0"/>
          </a:p>
        </p:txBody>
      </p:sp>
    </p:spTree>
    <p:extLst>
      <p:ext uri="{BB962C8B-B14F-4D97-AF65-F5344CB8AC3E}">
        <p14:creationId xmlns:p14="http://schemas.microsoft.com/office/powerpoint/2010/main" val="3870622996"/>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C0069"/>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8B6BA73-39CE-4EE2-9897-31A039CCD123}"/>
              </a:ext>
            </a:extLst>
          </p:cNvPr>
          <p:cNvPicPr>
            <a:picLocks noChangeAspect="1"/>
          </p:cNvPicPr>
          <p:nvPr userDrawn="1"/>
        </p:nvPicPr>
        <p:blipFill>
          <a:blip r:embed="rId3"/>
          <a:stretch>
            <a:fillRect/>
          </a:stretch>
        </p:blipFill>
        <p:spPr>
          <a:xfrm>
            <a:off x="10803319" y="2724653"/>
            <a:ext cx="9516681" cy="5980694"/>
          </a:xfrm>
          <a:prstGeom prst="rect">
            <a:avLst/>
          </a:prstGeom>
        </p:spPr>
      </p:pic>
    </p:spTree>
    <p:extLst>
      <p:ext uri="{BB962C8B-B14F-4D97-AF65-F5344CB8AC3E}">
        <p14:creationId xmlns:p14="http://schemas.microsoft.com/office/powerpoint/2010/main" val="3290983713"/>
      </p:ext>
    </p:extLst>
  </p:cSld>
  <p:clrMap bg1="lt1" tx1="dk1" bg2="lt2" tx2="dk2" accent1="accent1" accent2="accent2" accent3="accent3" accent4="accent4" accent5="accent5" accent6="accent6" hlink="hlink" folHlink="folHlink"/>
  <p:sldLayoutIdLst>
    <p:sldLayoutId id="2147483690" r:id="rId1"/>
  </p:sldLayoutIdLst>
  <p:txStyles>
    <p:titleStyle>
      <a:lvl1pPr algn="l" defTabSz="1523985" rtl="0" eaLnBrk="1" latinLnBrk="0" hangingPunct="1">
        <a:lnSpc>
          <a:spcPct val="90000"/>
        </a:lnSpc>
        <a:spcBef>
          <a:spcPct val="0"/>
        </a:spcBef>
        <a:buNone/>
        <a:defRPr sz="7333" kern="1200">
          <a:solidFill>
            <a:schemeClr val="tx1"/>
          </a:solidFill>
          <a:latin typeface="+mj-lt"/>
          <a:ea typeface="+mj-ea"/>
          <a:cs typeface="+mj-cs"/>
        </a:defRPr>
      </a:lvl1pPr>
    </p:titleStyle>
    <p:bodyStyle>
      <a:lvl1pPr marL="380996" indent="-380996" algn="l" defTabSz="1523985" rtl="0" eaLnBrk="1" latinLnBrk="0" hangingPunct="1">
        <a:lnSpc>
          <a:spcPct val="90000"/>
        </a:lnSpc>
        <a:spcBef>
          <a:spcPts val="1667"/>
        </a:spcBef>
        <a:buFont typeface="Arial" panose="020B0604020202020204" pitchFamily="34" charset="0"/>
        <a:buChar char="•"/>
        <a:defRPr sz="4667" kern="1200">
          <a:solidFill>
            <a:schemeClr val="tx1"/>
          </a:solidFill>
          <a:latin typeface="+mn-lt"/>
          <a:ea typeface="+mn-ea"/>
          <a:cs typeface="+mn-cs"/>
        </a:defRPr>
      </a:lvl1pPr>
      <a:lvl2pPr marL="1142989" indent="-380996" algn="l" defTabSz="1523985" rtl="0" eaLnBrk="1" latinLnBrk="0" hangingPunct="1">
        <a:lnSpc>
          <a:spcPct val="90000"/>
        </a:lnSpc>
        <a:spcBef>
          <a:spcPts val="833"/>
        </a:spcBef>
        <a:buFont typeface="Arial" panose="020B0604020202020204" pitchFamily="34" charset="0"/>
        <a:buChar char="•"/>
        <a:defRPr sz="4000" kern="1200">
          <a:solidFill>
            <a:schemeClr val="tx1"/>
          </a:solidFill>
          <a:latin typeface="+mn-lt"/>
          <a:ea typeface="+mn-ea"/>
          <a:cs typeface="+mn-cs"/>
        </a:defRPr>
      </a:lvl2pPr>
      <a:lvl3pPr marL="1904981" indent="-380996" algn="l" defTabSz="1523985" rtl="0" eaLnBrk="1" latinLnBrk="0" hangingPunct="1">
        <a:lnSpc>
          <a:spcPct val="90000"/>
        </a:lnSpc>
        <a:spcBef>
          <a:spcPts val="833"/>
        </a:spcBef>
        <a:buFont typeface="Arial" panose="020B0604020202020204" pitchFamily="34" charset="0"/>
        <a:buChar char="•"/>
        <a:defRPr sz="3333" kern="1200">
          <a:solidFill>
            <a:schemeClr val="tx1"/>
          </a:solidFill>
          <a:latin typeface="+mn-lt"/>
          <a:ea typeface="+mn-ea"/>
          <a:cs typeface="+mn-cs"/>
        </a:defRPr>
      </a:lvl3pPr>
      <a:lvl4pPr marL="2666973" indent="-380996" algn="l" defTabSz="1523985" rtl="0" eaLnBrk="1" latinLnBrk="0" hangingPunct="1">
        <a:lnSpc>
          <a:spcPct val="90000"/>
        </a:lnSpc>
        <a:spcBef>
          <a:spcPts val="833"/>
        </a:spcBef>
        <a:buFont typeface="Arial" panose="020B0604020202020204" pitchFamily="34" charset="0"/>
        <a:buChar char="•"/>
        <a:defRPr sz="3000" kern="1200">
          <a:solidFill>
            <a:schemeClr val="tx1"/>
          </a:solidFill>
          <a:latin typeface="+mn-lt"/>
          <a:ea typeface="+mn-ea"/>
          <a:cs typeface="+mn-cs"/>
        </a:defRPr>
      </a:lvl4pPr>
      <a:lvl5pPr marL="3428966" indent="-380996" algn="l" defTabSz="1523985" rtl="0" eaLnBrk="1" latinLnBrk="0" hangingPunct="1">
        <a:lnSpc>
          <a:spcPct val="90000"/>
        </a:lnSpc>
        <a:spcBef>
          <a:spcPts val="833"/>
        </a:spcBef>
        <a:buFont typeface="Arial" panose="020B0604020202020204" pitchFamily="34" charset="0"/>
        <a:buChar char="•"/>
        <a:defRPr sz="3000" kern="1200">
          <a:solidFill>
            <a:schemeClr val="tx1"/>
          </a:solidFill>
          <a:latin typeface="+mn-lt"/>
          <a:ea typeface="+mn-ea"/>
          <a:cs typeface="+mn-cs"/>
        </a:defRPr>
      </a:lvl5pPr>
      <a:lvl6pPr marL="4190958" indent="-380996" algn="l" defTabSz="1523985" rtl="0" eaLnBrk="1" latinLnBrk="0" hangingPunct="1">
        <a:lnSpc>
          <a:spcPct val="90000"/>
        </a:lnSpc>
        <a:spcBef>
          <a:spcPts val="833"/>
        </a:spcBef>
        <a:buFont typeface="Arial" panose="020B0604020202020204" pitchFamily="34" charset="0"/>
        <a:buChar char="•"/>
        <a:defRPr sz="3000" kern="1200">
          <a:solidFill>
            <a:schemeClr val="tx1"/>
          </a:solidFill>
          <a:latin typeface="+mn-lt"/>
          <a:ea typeface="+mn-ea"/>
          <a:cs typeface="+mn-cs"/>
        </a:defRPr>
      </a:lvl6pPr>
      <a:lvl7pPr marL="4952950" indent="-380996" algn="l" defTabSz="1523985" rtl="0" eaLnBrk="1" latinLnBrk="0" hangingPunct="1">
        <a:lnSpc>
          <a:spcPct val="90000"/>
        </a:lnSpc>
        <a:spcBef>
          <a:spcPts val="833"/>
        </a:spcBef>
        <a:buFont typeface="Arial" panose="020B0604020202020204" pitchFamily="34" charset="0"/>
        <a:buChar char="•"/>
        <a:defRPr sz="3000" kern="1200">
          <a:solidFill>
            <a:schemeClr val="tx1"/>
          </a:solidFill>
          <a:latin typeface="+mn-lt"/>
          <a:ea typeface="+mn-ea"/>
          <a:cs typeface="+mn-cs"/>
        </a:defRPr>
      </a:lvl7pPr>
      <a:lvl8pPr marL="5714943" indent="-380996" algn="l" defTabSz="1523985" rtl="0" eaLnBrk="1" latinLnBrk="0" hangingPunct="1">
        <a:lnSpc>
          <a:spcPct val="90000"/>
        </a:lnSpc>
        <a:spcBef>
          <a:spcPts val="833"/>
        </a:spcBef>
        <a:buFont typeface="Arial" panose="020B0604020202020204" pitchFamily="34" charset="0"/>
        <a:buChar char="•"/>
        <a:defRPr sz="3000" kern="1200">
          <a:solidFill>
            <a:schemeClr val="tx1"/>
          </a:solidFill>
          <a:latin typeface="+mn-lt"/>
          <a:ea typeface="+mn-ea"/>
          <a:cs typeface="+mn-cs"/>
        </a:defRPr>
      </a:lvl8pPr>
      <a:lvl9pPr marL="6476935" indent="-380996" algn="l" defTabSz="1523985" rtl="0" eaLnBrk="1" latinLnBrk="0" hangingPunct="1">
        <a:lnSpc>
          <a:spcPct val="90000"/>
        </a:lnSpc>
        <a:spcBef>
          <a:spcPts val="833"/>
        </a:spcBef>
        <a:buFont typeface="Arial" panose="020B0604020202020204" pitchFamily="34" charset="0"/>
        <a:buChar char="•"/>
        <a:defRPr sz="3000" kern="1200">
          <a:solidFill>
            <a:schemeClr val="tx1"/>
          </a:solidFill>
          <a:latin typeface="+mn-lt"/>
          <a:ea typeface="+mn-ea"/>
          <a:cs typeface="+mn-cs"/>
        </a:defRPr>
      </a:lvl9pPr>
    </p:bodyStyle>
    <p:otherStyle>
      <a:defPPr>
        <a:defRPr lang="en-US"/>
      </a:defPPr>
      <a:lvl1pPr marL="0" algn="l" defTabSz="1523985" rtl="0" eaLnBrk="1" latinLnBrk="0" hangingPunct="1">
        <a:defRPr sz="3000" kern="1200">
          <a:solidFill>
            <a:schemeClr val="tx1"/>
          </a:solidFill>
          <a:latin typeface="+mn-lt"/>
          <a:ea typeface="+mn-ea"/>
          <a:cs typeface="+mn-cs"/>
        </a:defRPr>
      </a:lvl1pPr>
      <a:lvl2pPr marL="761992" algn="l" defTabSz="1523985" rtl="0" eaLnBrk="1" latinLnBrk="0" hangingPunct="1">
        <a:defRPr sz="3000" kern="1200">
          <a:solidFill>
            <a:schemeClr val="tx1"/>
          </a:solidFill>
          <a:latin typeface="+mn-lt"/>
          <a:ea typeface="+mn-ea"/>
          <a:cs typeface="+mn-cs"/>
        </a:defRPr>
      </a:lvl2pPr>
      <a:lvl3pPr marL="1523985" algn="l" defTabSz="1523985" rtl="0" eaLnBrk="1" latinLnBrk="0" hangingPunct="1">
        <a:defRPr sz="3000" kern="1200">
          <a:solidFill>
            <a:schemeClr val="tx1"/>
          </a:solidFill>
          <a:latin typeface="+mn-lt"/>
          <a:ea typeface="+mn-ea"/>
          <a:cs typeface="+mn-cs"/>
        </a:defRPr>
      </a:lvl3pPr>
      <a:lvl4pPr marL="2285977" algn="l" defTabSz="1523985" rtl="0" eaLnBrk="1" latinLnBrk="0" hangingPunct="1">
        <a:defRPr sz="3000" kern="1200">
          <a:solidFill>
            <a:schemeClr val="tx1"/>
          </a:solidFill>
          <a:latin typeface="+mn-lt"/>
          <a:ea typeface="+mn-ea"/>
          <a:cs typeface="+mn-cs"/>
        </a:defRPr>
      </a:lvl4pPr>
      <a:lvl5pPr marL="3047970" algn="l" defTabSz="1523985" rtl="0" eaLnBrk="1" latinLnBrk="0" hangingPunct="1">
        <a:defRPr sz="3000" kern="1200">
          <a:solidFill>
            <a:schemeClr val="tx1"/>
          </a:solidFill>
          <a:latin typeface="+mn-lt"/>
          <a:ea typeface="+mn-ea"/>
          <a:cs typeface="+mn-cs"/>
        </a:defRPr>
      </a:lvl5pPr>
      <a:lvl6pPr marL="3809962" algn="l" defTabSz="1523985" rtl="0" eaLnBrk="1" latinLnBrk="0" hangingPunct="1">
        <a:defRPr sz="3000" kern="1200">
          <a:solidFill>
            <a:schemeClr val="tx1"/>
          </a:solidFill>
          <a:latin typeface="+mn-lt"/>
          <a:ea typeface="+mn-ea"/>
          <a:cs typeface="+mn-cs"/>
        </a:defRPr>
      </a:lvl6pPr>
      <a:lvl7pPr marL="4571954" algn="l" defTabSz="1523985" rtl="0" eaLnBrk="1" latinLnBrk="0" hangingPunct="1">
        <a:defRPr sz="3000" kern="1200">
          <a:solidFill>
            <a:schemeClr val="tx1"/>
          </a:solidFill>
          <a:latin typeface="+mn-lt"/>
          <a:ea typeface="+mn-ea"/>
          <a:cs typeface="+mn-cs"/>
        </a:defRPr>
      </a:lvl7pPr>
      <a:lvl8pPr marL="5333947" algn="l" defTabSz="1523985" rtl="0" eaLnBrk="1" latinLnBrk="0" hangingPunct="1">
        <a:defRPr sz="3000" kern="1200">
          <a:solidFill>
            <a:schemeClr val="tx1"/>
          </a:solidFill>
          <a:latin typeface="+mn-lt"/>
          <a:ea typeface="+mn-ea"/>
          <a:cs typeface="+mn-cs"/>
        </a:defRPr>
      </a:lvl8pPr>
      <a:lvl9pPr marL="6095939" algn="l" defTabSz="1523985" rtl="0" eaLnBrk="1" latinLnBrk="0" hangingPunct="1">
        <a:defRPr sz="3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424733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7" r:id="rId3"/>
    <p:sldLayoutId id="2147483699" r:id="rId4"/>
    <p:sldLayoutId id="2147483700" r:id="rId5"/>
    <p:sldLayoutId id="2147483701" r:id="rId6"/>
  </p:sldLayoutIdLst>
  <p:hf hdr="0" ftr="0" dt="0"/>
  <p:txStyles>
    <p:titleStyle>
      <a:lvl1pPr algn="l" defTabSz="1015990" rtl="0" eaLnBrk="1" latinLnBrk="0" hangingPunct="1">
        <a:lnSpc>
          <a:spcPct val="90000"/>
        </a:lnSpc>
        <a:spcBef>
          <a:spcPct val="0"/>
        </a:spcBef>
        <a:buNone/>
        <a:defRPr sz="4889" kern="1200">
          <a:solidFill>
            <a:schemeClr val="tx1"/>
          </a:solidFill>
          <a:latin typeface="+mj-lt"/>
          <a:ea typeface="+mj-ea"/>
          <a:cs typeface="+mj-cs"/>
        </a:defRPr>
      </a:lvl1pPr>
    </p:titleStyle>
    <p:bodyStyle>
      <a:lvl1pPr marL="253997" indent="-253997" algn="l" defTabSz="1015990" rtl="0" eaLnBrk="1" latinLnBrk="0" hangingPunct="1">
        <a:lnSpc>
          <a:spcPct val="90000"/>
        </a:lnSpc>
        <a:spcBef>
          <a:spcPts val="1111"/>
        </a:spcBef>
        <a:buFont typeface="Arial" panose="020B0604020202020204" pitchFamily="34" charset="0"/>
        <a:buChar char="•"/>
        <a:defRPr sz="3111" kern="1200">
          <a:solidFill>
            <a:schemeClr val="tx1"/>
          </a:solidFill>
          <a:latin typeface="+mn-lt"/>
          <a:ea typeface="+mn-ea"/>
          <a:cs typeface="+mn-cs"/>
        </a:defRPr>
      </a:lvl1pPr>
      <a:lvl2pPr marL="761992" indent="-253997" algn="l" defTabSz="1015990" rtl="0" eaLnBrk="1" latinLnBrk="0" hangingPunct="1">
        <a:lnSpc>
          <a:spcPct val="90000"/>
        </a:lnSpc>
        <a:spcBef>
          <a:spcPts val="556"/>
        </a:spcBef>
        <a:buFont typeface="Arial" panose="020B0604020202020204" pitchFamily="34" charset="0"/>
        <a:buChar char="•"/>
        <a:defRPr sz="2667" kern="1200">
          <a:solidFill>
            <a:schemeClr val="tx1"/>
          </a:solidFill>
          <a:latin typeface="+mn-lt"/>
          <a:ea typeface="+mn-ea"/>
          <a:cs typeface="+mn-cs"/>
        </a:defRPr>
      </a:lvl2pPr>
      <a:lvl3pPr marL="1269987" indent="-253997" algn="l" defTabSz="1015990" rtl="0" eaLnBrk="1" latinLnBrk="0" hangingPunct="1">
        <a:lnSpc>
          <a:spcPct val="90000"/>
        </a:lnSpc>
        <a:spcBef>
          <a:spcPts val="556"/>
        </a:spcBef>
        <a:buFont typeface="Arial" panose="020B0604020202020204" pitchFamily="34" charset="0"/>
        <a:buChar char="•"/>
        <a:defRPr sz="2222" kern="1200">
          <a:solidFill>
            <a:schemeClr val="tx1"/>
          </a:solidFill>
          <a:latin typeface="+mn-lt"/>
          <a:ea typeface="+mn-ea"/>
          <a:cs typeface="+mn-cs"/>
        </a:defRPr>
      </a:lvl3pPr>
      <a:lvl4pPr marL="1777982" indent="-253997" algn="l" defTabSz="1015990" rtl="0" eaLnBrk="1" latinLnBrk="0" hangingPunct="1">
        <a:lnSpc>
          <a:spcPct val="90000"/>
        </a:lnSpc>
        <a:spcBef>
          <a:spcPts val="556"/>
        </a:spcBef>
        <a:buFont typeface="Arial" panose="020B0604020202020204" pitchFamily="34" charset="0"/>
        <a:buChar char="•"/>
        <a:defRPr sz="2000" kern="1200">
          <a:solidFill>
            <a:schemeClr val="tx1"/>
          </a:solidFill>
          <a:latin typeface="+mn-lt"/>
          <a:ea typeface="+mn-ea"/>
          <a:cs typeface="+mn-cs"/>
        </a:defRPr>
      </a:lvl4pPr>
      <a:lvl5pPr marL="2285977" indent="-253997" algn="l" defTabSz="1015990" rtl="0" eaLnBrk="1" latinLnBrk="0" hangingPunct="1">
        <a:lnSpc>
          <a:spcPct val="90000"/>
        </a:lnSpc>
        <a:spcBef>
          <a:spcPts val="556"/>
        </a:spcBef>
        <a:buFont typeface="Arial" panose="020B0604020202020204" pitchFamily="34" charset="0"/>
        <a:buChar char="•"/>
        <a:defRPr sz="2000" kern="1200">
          <a:solidFill>
            <a:schemeClr val="tx1"/>
          </a:solidFill>
          <a:latin typeface="+mn-lt"/>
          <a:ea typeface="+mn-ea"/>
          <a:cs typeface="+mn-cs"/>
        </a:defRPr>
      </a:lvl5pPr>
      <a:lvl6pPr marL="2793972" indent="-253997" algn="l" defTabSz="1015990" rtl="0" eaLnBrk="1" latinLnBrk="0" hangingPunct="1">
        <a:lnSpc>
          <a:spcPct val="90000"/>
        </a:lnSpc>
        <a:spcBef>
          <a:spcPts val="556"/>
        </a:spcBef>
        <a:buFont typeface="Arial" panose="020B0604020202020204" pitchFamily="34" charset="0"/>
        <a:buChar char="•"/>
        <a:defRPr sz="2000" kern="1200">
          <a:solidFill>
            <a:schemeClr val="tx1"/>
          </a:solidFill>
          <a:latin typeface="+mn-lt"/>
          <a:ea typeface="+mn-ea"/>
          <a:cs typeface="+mn-cs"/>
        </a:defRPr>
      </a:lvl6pPr>
      <a:lvl7pPr marL="3301967" indent="-253997" algn="l" defTabSz="1015990" rtl="0" eaLnBrk="1" latinLnBrk="0" hangingPunct="1">
        <a:lnSpc>
          <a:spcPct val="90000"/>
        </a:lnSpc>
        <a:spcBef>
          <a:spcPts val="556"/>
        </a:spcBef>
        <a:buFont typeface="Arial" panose="020B0604020202020204" pitchFamily="34" charset="0"/>
        <a:buChar char="•"/>
        <a:defRPr sz="2000" kern="1200">
          <a:solidFill>
            <a:schemeClr val="tx1"/>
          </a:solidFill>
          <a:latin typeface="+mn-lt"/>
          <a:ea typeface="+mn-ea"/>
          <a:cs typeface="+mn-cs"/>
        </a:defRPr>
      </a:lvl7pPr>
      <a:lvl8pPr marL="3809962" indent="-253997" algn="l" defTabSz="1015990" rtl="0" eaLnBrk="1" latinLnBrk="0" hangingPunct="1">
        <a:lnSpc>
          <a:spcPct val="90000"/>
        </a:lnSpc>
        <a:spcBef>
          <a:spcPts val="556"/>
        </a:spcBef>
        <a:buFont typeface="Arial" panose="020B0604020202020204" pitchFamily="34" charset="0"/>
        <a:buChar char="•"/>
        <a:defRPr sz="2000" kern="1200">
          <a:solidFill>
            <a:schemeClr val="tx1"/>
          </a:solidFill>
          <a:latin typeface="+mn-lt"/>
          <a:ea typeface="+mn-ea"/>
          <a:cs typeface="+mn-cs"/>
        </a:defRPr>
      </a:lvl8pPr>
      <a:lvl9pPr marL="4317957" indent="-253997" algn="l" defTabSz="1015990" rtl="0" eaLnBrk="1" latinLnBrk="0" hangingPunct="1">
        <a:lnSpc>
          <a:spcPct val="90000"/>
        </a:lnSpc>
        <a:spcBef>
          <a:spcPts val="556"/>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1015990" rtl="0" eaLnBrk="1" latinLnBrk="0" hangingPunct="1">
        <a:defRPr sz="2000" kern="1200">
          <a:solidFill>
            <a:schemeClr val="tx1"/>
          </a:solidFill>
          <a:latin typeface="+mn-lt"/>
          <a:ea typeface="+mn-ea"/>
          <a:cs typeface="+mn-cs"/>
        </a:defRPr>
      </a:lvl1pPr>
      <a:lvl2pPr marL="507995" algn="l" defTabSz="1015990" rtl="0" eaLnBrk="1" latinLnBrk="0" hangingPunct="1">
        <a:defRPr sz="2000" kern="1200">
          <a:solidFill>
            <a:schemeClr val="tx1"/>
          </a:solidFill>
          <a:latin typeface="+mn-lt"/>
          <a:ea typeface="+mn-ea"/>
          <a:cs typeface="+mn-cs"/>
        </a:defRPr>
      </a:lvl2pPr>
      <a:lvl3pPr marL="1015990" algn="l" defTabSz="1015990" rtl="0" eaLnBrk="1" latinLnBrk="0" hangingPunct="1">
        <a:defRPr sz="2000" kern="1200">
          <a:solidFill>
            <a:schemeClr val="tx1"/>
          </a:solidFill>
          <a:latin typeface="+mn-lt"/>
          <a:ea typeface="+mn-ea"/>
          <a:cs typeface="+mn-cs"/>
        </a:defRPr>
      </a:lvl3pPr>
      <a:lvl4pPr marL="1523985" algn="l" defTabSz="1015990" rtl="0" eaLnBrk="1" latinLnBrk="0" hangingPunct="1">
        <a:defRPr sz="2000" kern="1200">
          <a:solidFill>
            <a:schemeClr val="tx1"/>
          </a:solidFill>
          <a:latin typeface="+mn-lt"/>
          <a:ea typeface="+mn-ea"/>
          <a:cs typeface="+mn-cs"/>
        </a:defRPr>
      </a:lvl4pPr>
      <a:lvl5pPr marL="2031980" algn="l" defTabSz="1015990" rtl="0" eaLnBrk="1" latinLnBrk="0" hangingPunct="1">
        <a:defRPr sz="2000" kern="1200">
          <a:solidFill>
            <a:schemeClr val="tx1"/>
          </a:solidFill>
          <a:latin typeface="+mn-lt"/>
          <a:ea typeface="+mn-ea"/>
          <a:cs typeface="+mn-cs"/>
        </a:defRPr>
      </a:lvl5pPr>
      <a:lvl6pPr marL="2539975" algn="l" defTabSz="1015990" rtl="0" eaLnBrk="1" latinLnBrk="0" hangingPunct="1">
        <a:defRPr sz="2000" kern="1200">
          <a:solidFill>
            <a:schemeClr val="tx1"/>
          </a:solidFill>
          <a:latin typeface="+mn-lt"/>
          <a:ea typeface="+mn-ea"/>
          <a:cs typeface="+mn-cs"/>
        </a:defRPr>
      </a:lvl6pPr>
      <a:lvl7pPr marL="3047970" algn="l" defTabSz="1015990" rtl="0" eaLnBrk="1" latinLnBrk="0" hangingPunct="1">
        <a:defRPr sz="2000" kern="1200">
          <a:solidFill>
            <a:schemeClr val="tx1"/>
          </a:solidFill>
          <a:latin typeface="+mn-lt"/>
          <a:ea typeface="+mn-ea"/>
          <a:cs typeface="+mn-cs"/>
        </a:defRPr>
      </a:lvl7pPr>
      <a:lvl8pPr marL="3555964" algn="l" defTabSz="1015990" rtl="0" eaLnBrk="1" latinLnBrk="0" hangingPunct="1">
        <a:defRPr sz="2000" kern="1200">
          <a:solidFill>
            <a:schemeClr val="tx1"/>
          </a:solidFill>
          <a:latin typeface="+mn-lt"/>
          <a:ea typeface="+mn-ea"/>
          <a:cs typeface="+mn-cs"/>
        </a:defRPr>
      </a:lvl8pPr>
      <a:lvl9pPr marL="4063959" algn="l" defTabSz="10159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hyperlink" Target="http://en.wikipedia.org/wiki/Mean" TargetMode="External"/><Relationship Id="rId13" Type="http://schemas.openxmlformats.org/officeDocument/2006/relationships/hyperlink" Target="http://en.wikipedia.org/wiki/Regression_analysis" TargetMode="External"/><Relationship Id="rId3" Type="http://schemas.openxmlformats.org/officeDocument/2006/relationships/hyperlink" Target="http://en.wikipedia.org/wiki/Sampling_distribution" TargetMode="External"/><Relationship Id="rId7" Type="http://schemas.openxmlformats.org/officeDocument/2006/relationships/hyperlink" Target="http://en.wikipedia.org/wiki/Confidence_intervals" TargetMode="External"/><Relationship Id="rId12" Type="http://schemas.openxmlformats.org/officeDocument/2006/relationships/hyperlink" Target="http://en.wikipedia.org/wiki/Pearson_product-moment_correlation_coefficient" TargetMode="External"/><Relationship Id="rId2" Type="http://schemas.openxmlformats.org/officeDocument/2006/relationships/hyperlink" Target="http://en.wikipedia.org/wiki/Resampling_(statistics)" TargetMode="External"/><Relationship Id="rId1" Type="http://schemas.openxmlformats.org/officeDocument/2006/relationships/slideLayout" Target="../slideLayouts/slideLayout2.xml"/><Relationship Id="rId6" Type="http://schemas.openxmlformats.org/officeDocument/2006/relationships/hyperlink" Target="http://en.wikipedia.org/wiki/Standard_error" TargetMode="External"/><Relationship Id="rId11" Type="http://schemas.openxmlformats.org/officeDocument/2006/relationships/hyperlink" Target="http://en.wikipedia.org/wiki/Odds_ratio" TargetMode="External"/><Relationship Id="rId5" Type="http://schemas.openxmlformats.org/officeDocument/2006/relationships/hyperlink" Target="http://en.wikipedia.org/wiki/Sampling_(statistics)" TargetMode="External"/><Relationship Id="rId10" Type="http://schemas.openxmlformats.org/officeDocument/2006/relationships/hyperlink" Target="http://en.wikipedia.org/wiki/Proportionality_(mathematics)" TargetMode="External"/><Relationship Id="rId4" Type="http://schemas.openxmlformats.org/officeDocument/2006/relationships/hyperlink" Target="http://en.wikipedia.org/wiki/Estimator" TargetMode="External"/><Relationship Id="rId9" Type="http://schemas.openxmlformats.org/officeDocument/2006/relationships/hyperlink" Target="http://en.wikipedia.org/wiki/Median" TargetMode="External"/><Relationship Id="rId14" Type="http://schemas.openxmlformats.org/officeDocument/2006/relationships/hyperlink" Target="/wiki/Regression_analysis"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quarter" idx="10"/>
          </p:nvPr>
        </p:nvSpPr>
        <p:spPr>
          <a:xfrm>
            <a:off x="776564" y="3388716"/>
            <a:ext cx="9721368" cy="4652568"/>
          </a:xfrm>
        </p:spPr>
        <p:txBody>
          <a:bodyPr/>
          <a:lstStyle/>
          <a:p>
            <a:r>
              <a:rPr lang="en-US" sz="8000" dirty="0"/>
              <a:t>Portfolio Evaluation Given Constraints</a:t>
            </a:r>
          </a:p>
          <a:p>
            <a:r>
              <a:rPr lang="en-US" sz="8000" dirty="0">
                <a:solidFill>
                  <a:srgbClr val="EC587F"/>
                </a:solidFill>
              </a:rPr>
              <a:t>Brian Putt</a:t>
            </a:r>
          </a:p>
          <a:p>
            <a:r>
              <a:rPr lang="en-US" sz="4000" dirty="0">
                <a:solidFill>
                  <a:srgbClr val="5CB1EB"/>
                </a:solidFill>
              </a:rPr>
              <a:t>#RISKAWARENESSWEEK2019</a:t>
            </a:r>
            <a:endParaRPr lang="ru-RU" sz="4000" dirty="0">
              <a:solidFill>
                <a:srgbClr val="5CB1EB"/>
              </a:solidFill>
            </a:endParaRPr>
          </a:p>
        </p:txBody>
      </p:sp>
    </p:spTree>
    <p:extLst>
      <p:ext uri="{BB962C8B-B14F-4D97-AF65-F5344CB8AC3E}">
        <p14:creationId xmlns:p14="http://schemas.microsoft.com/office/powerpoint/2010/main" val="2055896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61549B2-9787-44D6-AE2C-A6C37F72BA4E}"/>
              </a:ext>
            </a:extLst>
          </p:cNvPr>
          <p:cNvSpPr>
            <a:spLocks noGrp="1"/>
          </p:cNvSpPr>
          <p:nvPr>
            <p:ph type="title"/>
          </p:nvPr>
        </p:nvSpPr>
        <p:spPr/>
        <p:txBody>
          <a:bodyPr/>
          <a:lstStyle/>
          <a:p>
            <a:r>
              <a:rPr lang="en-US" dirty="0"/>
              <a:t>What have we learned?</a:t>
            </a:r>
          </a:p>
        </p:txBody>
      </p:sp>
      <p:sp>
        <p:nvSpPr>
          <p:cNvPr id="6" name="Content Placeholder 5">
            <a:extLst>
              <a:ext uri="{FF2B5EF4-FFF2-40B4-BE49-F238E27FC236}">
                <a16:creationId xmlns:a16="http://schemas.microsoft.com/office/drawing/2014/main" id="{E286F2E8-0B83-4288-9C14-75FFC4FEB4E3}"/>
              </a:ext>
            </a:extLst>
          </p:cNvPr>
          <p:cNvSpPr>
            <a:spLocks noGrp="1"/>
          </p:cNvSpPr>
          <p:nvPr>
            <p:ph sz="quarter" idx="10"/>
          </p:nvPr>
        </p:nvSpPr>
        <p:spPr/>
        <p:txBody>
          <a:bodyPr/>
          <a:lstStyle/>
          <a:p>
            <a:r>
              <a:rPr lang="en-US" dirty="0"/>
              <a:t>Better idea about our value measure?</a:t>
            </a:r>
          </a:p>
          <a:p>
            <a:r>
              <a:rPr lang="en-US" dirty="0"/>
              <a:t>There are many ways to measure “risk”</a:t>
            </a:r>
          </a:p>
          <a:p>
            <a:r>
              <a:rPr lang="en-US" dirty="0"/>
              <a:t>A way of considering our attitude </a:t>
            </a:r>
            <a:r>
              <a:rPr lang="en-US"/>
              <a:t>to risk is </a:t>
            </a:r>
            <a:r>
              <a:rPr lang="en-US" dirty="0"/>
              <a:t>through graphics</a:t>
            </a:r>
          </a:p>
          <a:p>
            <a:r>
              <a:rPr lang="en-US" dirty="0"/>
              <a:t>Rate of Return or IRR can be calculated in many ways so be careful using the metric</a:t>
            </a:r>
          </a:p>
          <a:p>
            <a:r>
              <a:rPr lang="en-US" dirty="0"/>
              <a:t>Simulation provides flexibility that simple EV economics fail to deliver.   </a:t>
            </a:r>
          </a:p>
          <a:p>
            <a:r>
              <a:rPr lang="en-US" dirty="0"/>
              <a:t>Analysis is applicable to all sorts of portfolio whether stock or projects.   </a:t>
            </a:r>
          </a:p>
        </p:txBody>
      </p:sp>
      <p:sp>
        <p:nvSpPr>
          <p:cNvPr id="4" name="Slide Number Placeholder 3">
            <a:extLst>
              <a:ext uri="{FF2B5EF4-FFF2-40B4-BE49-F238E27FC236}">
                <a16:creationId xmlns:a16="http://schemas.microsoft.com/office/drawing/2014/main" id="{68C33530-7DB0-46B6-94DC-F16E4286CF35}"/>
              </a:ext>
            </a:extLst>
          </p:cNvPr>
          <p:cNvSpPr>
            <a:spLocks noGrp="1"/>
          </p:cNvSpPr>
          <p:nvPr>
            <p:ph type="sldNum" sz="quarter" idx="4294967295"/>
          </p:nvPr>
        </p:nvSpPr>
        <p:spPr/>
        <p:txBody>
          <a:bodyPr/>
          <a:lstStyle/>
          <a:p>
            <a:fld id="{3793A271-93E4-4E76-8FBF-990353B2E0CF}" type="slidenum">
              <a:rPr lang="en-US" smtClean="0"/>
              <a:t>10</a:t>
            </a:fld>
            <a:endParaRPr lang="en-US"/>
          </a:p>
        </p:txBody>
      </p:sp>
    </p:spTree>
    <p:extLst>
      <p:ext uri="{BB962C8B-B14F-4D97-AF65-F5344CB8AC3E}">
        <p14:creationId xmlns:p14="http://schemas.microsoft.com/office/powerpoint/2010/main" val="3303611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B780A5B-ECE4-4BAC-9797-F9ABFA6ED8BA}"/>
              </a:ext>
            </a:extLst>
          </p:cNvPr>
          <p:cNvSpPr>
            <a:spLocks noGrp="1"/>
          </p:cNvSpPr>
          <p:nvPr>
            <p:ph type="title"/>
          </p:nvPr>
        </p:nvSpPr>
        <p:spPr/>
        <p:txBody>
          <a:bodyPr/>
          <a:lstStyle/>
          <a:p>
            <a:r>
              <a:rPr lang="en-US" dirty="0"/>
              <a:t>What is Portfolio Analysis</a:t>
            </a:r>
          </a:p>
        </p:txBody>
      </p:sp>
      <p:sp>
        <p:nvSpPr>
          <p:cNvPr id="4" name="Content Placeholder 3">
            <a:extLst>
              <a:ext uri="{FF2B5EF4-FFF2-40B4-BE49-F238E27FC236}">
                <a16:creationId xmlns:a16="http://schemas.microsoft.com/office/drawing/2014/main" id="{9A6CB09A-2983-4E1A-B469-8D9D7D4322FC}"/>
              </a:ext>
            </a:extLst>
          </p:cNvPr>
          <p:cNvSpPr>
            <a:spLocks noGrp="1"/>
          </p:cNvSpPr>
          <p:nvPr>
            <p:ph sz="quarter" idx="10"/>
          </p:nvPr>
        </p:nvSpPr>
        <p:spPr/>
        <p:txBody>
          <a:bodyPr/>
          <a:lstStyle/>
          <a:p>
            <a:r>
              <a:rPr lang="en-US" dirty="0"/>
              <a:t>Deciding whether to invest or how much to invest</a:t>
            </a:r>
          </a:p>
          <a:p>
            <a:r>
              <a:rPr lang="en-US" dirty="0"/>
              <a:t>Good Decision depends on </a:t>
            </a:r>
          </a:p>
          <a:p>
            <a:pPr lvl="1"/>
            <a:r>
              <a:rPr lang="en-US" sz="3200" dirty="0"/>
              <a:t>Having wide range of alternatives</a:t>
            </a:r>
          </a:p>
          <a:p>
            <a:pPr lvl="1"/>
            <a:r>
              <a:rPr lang="en-US" sz="3200" dirty="0"/>
              <a:t>Reasonable data</a:t>
            </a:r>
          </a:p>
          <a:p>
            <a:pPr lvl="1"/>
            <a:r>
              <a:rPr lang="en-US" sz="3200" dirty="0"/>
              <a:t>Assessment of uncertainty</a:t>
            </a:r>
          </a:p>
          <a:p>
            <a:pPr lvl="1"/>
            <a:r>
              <a:rPr lang="en-US" sz="3200" dirty="0"/>
              <a:t>Understanding our value measures and risk preferences</a:t>
            </a:r>
          </a:p>
          <a:p>
            <a:r>
              <a:rPr lang="en-US" sz="4133" dirty="0"/>
              <a:t>Applicable to financial instruments or projects </a:t>
            </a:r>
          </a:p>
        </p:txBody>
      </p:sp>
      <p:grpSp>
        <p:nvGrpSpPr>
          <p:cNvPr id="33" name="Group 32">
            <a:extLst>
              <a:ext uri="{FF2B5EF4-FFF2-40B4-BE49-F238E27FC236}">
                <a16:creationId xmlns:a16="http://schemas.microsoft.com/office/drawing/2014/main" id="{988857EC-3C21-4074-A7E6-AED8886382FB}"/>
              </a:ext>
            </a:extLst>
          </p:cNvPr>
          <p:cNvGrpSpPr/>
          <p:nvPr/>
        </p:nvGrpSpPr>
        <p:grpSpPr>
          <a:xfrm>
            <a:off x="12834847" y="1920506"/>
            <a:ext cx="6956268" cy="5335628"/>
            <a:chOff x="11363066" y="3170091"/>
            <a:chExt cx="8610251" cy="7039913"/>
          </a:xfrm>
        </p:grpSpPr>
        <p:grpSp>
          <p:nvGrpSpPr>
            <p:cNvPr id="5" name="Group 4">
              <a:extLst>
                <a:ext uri="{FF2B5EF4-FFF2-40B4-BE49-F238E27FC236}">
                  <a16:creationId xmlns:a16="http://schemas.microsoft.com/office/drawing/2014/main" id="{CB556782-3C7E-4DC4-A025-0544A2F83A22}"/>
                </a:ext>
              </a:extLst>
            </p:cNvPr>
            <p:cNvGrpSpPr/>
            <p:nvPr/>
          </p:nvGrpSpPr>
          <p:grpSpPr>
            <a:xfrm>
              <a:off x="11363066" y="3170091"/>
              <a:ext cx="8610251" cy="6203877"/>
              <a:chOff x="911126" y="3170091"/>
              <a:chExt cx="8610251" cy="6203877"/>
            </a:xfrm>
          </p:grpSpPr>
          <p:sp>
            <p:nvSpPr>
              <p:cNvPr id="6" name="Oval 6">
                <a:extLst>
                  <a:ext uri="{FF2B5EF4-FFF2-40B4-BE49-F238E27FC236}">
                    <a16:creationId xmlns:a16="http://schemas.microsoft.com/office/drawing/2014/main" id="{A6DADC06-C040-42F1-9CA5-4AF4A5977D2A}"/>
                  </a:ext>
                </a:extLst>
              </p:cNvPr>
              <p:cNvSpPr>
                <a:spLocks noChangeArrowheads="1"/>
              </p:cNvSpPr>
              <p:nvPr/>
            </p:nvSpPr>
            <p:spPr bwMode="auto">
              <a:xfrm rot="1860000">
                <a:off x="3146687" y="4011467"/>
                <a:ext cx="4460875" cy="4376208"/>
              </a:xfrm>
              <a:prstGeom prst="ellipse">
                <a:avLst/>
              </a:prstGeom>
              <a:solidFill>
                <a:schemeClr val="bg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7" name="Line 7">
                <a:extLst>
                  <a:ext uri="{FF2B5EF4-FFF2-40B4-BE49-F238E27FC236}">
                    <a16:creationId xmlns:a16="http://schemas.microsoft.com/office/drawing/2014/main" id="{B00DC4D1-4E1C-405D-B2C5-99CF21F24C74}"/>
                  </a:ext>
                </a:extLst>
              </p:cNvPr>
              <p:cNvSpPr>
                <a:spLocks noChangeShapeType="1"/>
              </p:cNvSpPr>
              <p:nvPr/>
            </p:nvSpPr>
            <p:spPr bwMode="auto">
              <a:xfrm>
                <a:off x="4358478" y="4305153"/>
                <a:ext cx="2156353" cy="3852333"/>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8" name="Line 8">
                <a:extLst>
                  <a:ext uri="{FF2B5EF4-FFF2-40B4-BE49-F238E27FC236}">
                    <a16:creationId xmlns:a16="http://schemas.microsoft.com/office/drawing/2014/main" id="{BB1E68C0-DA4B-40A1-94FF-063FFD7C1A8D}"/>
                  </a:ext>
                </a:extLst>
              </p:cNvPr>
              <p:cNvSpPr>
                <a:spLocks noChangeShapeType="1"/>
              </p:cNvSpPr>
              <p:nvPr/>
            </p:nvSpPr>
            <p:spPr bwMode="auto">
              <a:xfrm flipV="1">
                <a:off x="3162561" y="6218092"/>
                <a:ext cx="4431770" cy="26458"/>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9" name="Line 9">
                <a:extLst>
                  <a:ext uri="{FF2B5EF4-FFF2-40B4-BE49-F238E27FC236}">
                    <a16:creationId xmlns:a16="http://schemas.microsoft.com/office/drawing/2014/main" id="{E6DE3E5B-9EE6-4F2E-9E76-B572EB6CD99B}"/>
                  </a:ext>
                </a:extLst>
              </p:cNvPr>
              <p:cNvSpPr>
                <a:spLocks noChangeShapeType="1"/>
              </p:cNvSpPr>
              <p:nvPr/>
            </p:nvSpPr>
            <p:spPr bwMode="auto">
              <a:xfrm flipH="1">
                <a:off x="4310854" y="4395111"/>
                <a:ext cx="2248958" cy="3672417"/>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10" name="Oval 10">
                <a:extLst>
                  <a:ext uri="{FF2B5EF4-FFF2-40B4-BE49-F238E27FC236}">
                    <a16:creationId xmlns:a16="http://schemas.microsoft.com/office/drawing/2014/main" id="{0B0CE441-74AE-4600-9D52-3ED552DA86FF}"/>
                  </a:ext>
                </a:extLst>
              </p:cNvPr>
              <p:cNvSpPr>
                <a:spLocks noChangeArrowheads="1"/>
              </p:cNvSpPr>
              <p:nvPr/>
            </p:nvSpPr>
            <p:spPr bwMode="auto">
              <a:xfrm rot="1860000">
                <a:off x="4705082" y="5509007"/>
                <a:ext cx="1457855" cy="1436687"/>
              </a:xfrm>
              <a:prstGeom prst="ellipse">
                <a:avLst/>
              </a:prstGeom>
              <a:solidFill>
                <a:srgbClr val="FCFEB9"/>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11" name="Rectangle 11">
                <a:extLst>
                  <a:ext uri="{FF2B5EF4-FFF2-40B4-BE49-F238E27FC236}">
                    <a16:creationId xmlns:a16="http://schemas.microsoft.com/office/drawing/2014/main" id="{AF13A3CE-D314-47DB-8C88-F9333C843450}"/>
                  </a:ext>
                </a:extLst>
              </p:cNvPr>
              <p:cNvSpPr>
                <a:spLocks noChangeArrowheads="1"/>
              </p:cNvSpPr>
              <p:nvPr/>
            </p:nvSpPr>
            <p:spPr bwMode="auto">
              <a:xfrm>
                <a:off x="4567499" y="5871487"/>
                <a:ext cx="1828272" cy="97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833" b="1" dirty="0">
                    <a:latin typeface="Calibri" panose="020F0502020204030204" pitchFamily="34" charset="0"/>
                    <a:cs typeface="Calibri" panose="020F0502020204030204" pitchFamily="34" charset="0"/>
                  </a:rPr>
                  <a:t>Decision</a:t>
                </a:r>
              </a:p>
              <a:p>
                <a:pPr algn="ctr"/>
                <a:r>
                  <a:rPr lang="en-US" altLang="en-US" sz="2833" b="1" dirty="0">
                    <a:latin typeface="Calibri" panose="020F0502020204030204" pitchFamily="34" charset="0"/>
                    <a:cs typeface="Calibri" panose="020F0502020204030204" pitchFamily="34" charset="0"/>
                  </a:rPr>
                  <a:t>Quality</a:t>
                </a:r>
              </a:p>
            </p:txBody>
          </p:sp>
          <p:sp>
            <p:nvSpPr>
              <p:cNvPr id="12" name="Rectangle 12">
                <a:extLst>
                  <a:ext uri="{FF2B5EF4-FFF2-40B4-BE49-F238E27FC236}">
                    <a16:creationId xmlns:a16="http://schemas.microsoft.com/office/drawing/2014/main" id="{5BDB5664-5991-42C4-9E65-66B81D529B27}"/>
                  </a:ext>
                </a:extLst>
              </p:cNvPr>
              <p:cNvSpPr>
                <a:spLocks noChangeArrowheads="1"/>
              </p:cNvSpPr>
              <p:nvPr/>
            </p:nvSpPr>
            <p:spPr bwMode="auto">
              <a:xfrm>
                <a:off x="2076751" y="8128382"/>
                <a:ext cx="3224663" cy="953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1</a:t>
                </a:r>
              </a:p>
              <a:p>
                <a:pPr algn="ctr"/>
                <a:r>
                  <a:rPr lang="en-US" altLang="en-US" sz="3000" b="1" dirty="0">
                    <a:latin typeface="Calibri" panose="020F0502020204030204" pitchFamily="34" charset="0"/>
                    <a:cs typeface="Calibri" panose="020F0502020204030204" pitchFamily="34" charset="0"/>
                  </a:rPr>
                  <a:t>Appropriate Frame</a:t>
                </a:r>
              </a:p>
            </p:txBody>
          </p:sp>
          <p:sp>
            <p:nvSpPr>
              <p:cNvPr id="13" name="Rectangle 13">
                <a:extLst>
                  <a:ext uri="{FF2B5EF4-FFF2-40B4-BE49-F238E27FC236}">
                    <a16:creationId xmlns:a16="http://schemas.microsoft.com/office/drawing/2014/main" id="{A0586D07-1821-4EC1-A518-1644E1CE03F0}"/>
                  </a:ext>
                </a:extLst>
              </p:cNvPr>
              <p:cNvSpPr>
                <a:spLocks noChangeArrowheads="1"/>
              </p:cNvSpPr>
              <p:nvPr/>
            </p:nvSpPr>
            <p:spPr bwMode="auto">
              <a:xfrm>
                <a:off x="961358" y="5837091"/>
                <a:ext cx="2227532" cy="14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2</a:t>
                </a:r>
              </a:p>
              <a:p>
                <a:pPr algn="ctr"/>
                <a:r>
                  <a:rPr lang="en-US" altLang="en-US" sz="3000" b="1" dirty="0">
                    <a:latin typeface="Calibri" panose="020F0502020204030204" pitchFamily="34" charset="0"/>
                    <a:cs typeface="Calibri" panose="020F0502020204030204" pitchFamily="34" charset="0"/>
                  </a:rPr>
                  <a:t>Creative</a:t>
                </a:r>
              </a:p>
              <a:p>
                <a:pPr algn="ctr"/>
                <a:r>
                  <a:rPr lang="en-US" altLang="en-US" sz="3000" b="1" dirty="0">
                    <a:latin typeface="Calibri" panose="020F0502020204030204" pitchFamily="34" charset="0"/>
                    <a:cs typeface="Calibri" panose="020F0502020204030204" pitchFamily="34" charset="0"/>
                  </a:rPr>
                  <a:t> Alternatives</a:t>
                </a:r>
              </a:p>
            </p:txBody>
          </p:sp>
          <p:sp>
            <p:nvSpPr>
              <p:cNvPr id="14" name="Rectangle 14">
                <a:extLst>
                  <a:ext uri="{FF2B5EF4-FFF2-40B4-BE49-F238E27FC236}">
                    <a16:creationId xmlns:a16="http://schemas.microsoft.com/office/drawing/2014/main" id="{1E6AC930-C3A0-4F1E-819B-36FB87FC25FA}"/>
                  </a:ext>
                </a:extLst>
              </p:cNvPr>
              <p:cNvSpPr>
                <a:spLocks noChangeArrowheads="1"/>
              </p:cNvSpPr>
              <p:nvPr/>
            </p:nvSpPr>
            <p:spPr bwMode="auto">
              <a:xfrm>
                <a:off x="911126" y="3508139"/>
                <a:ext cx="2186239" cy="14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3</a:t>
                </a:r>
              </a:p>
              <a:p>
                <a:pPr algn="ctr"/>
                <a:r>
                  <a:rPr lang="en-US" altLang="en-US" sz="3000" b="1" dirty="0">
                    <a:latin typeface="Calibri" panose="020F0502020204030204" pitchFamily="34" charset="0"/>
                    <a:cs typeface="Calibri" panose="020F0502020204030204" pitchFamily="34" charset="0"/>
                  </a:rPr>
                  <a:t>Meaningful</a:t>
                </a:r>
              </a:p>
              <a:p>
                <a:pPr algn="ctr"/>
                <a:r>
                  <a:rPr lang="en-US" altLang="en-US" sz="3000" b="1" dirty="0">
                    <a:latin typeface="Calibri" panose="020F0502020204030204" pitchFamily="34" charset="0"/>
                    <a:cs typeface="Calibri" panose="020F0502020204030204" pitchFamily="34" charset="0"/>
                  </a:rPr>
                  <a:t>Information</a:t>
                </a:r>
                <a:r>
                  <a:rPr lang="en-US" altLang="en-US" sz="2500" b="1" dirty="0">
                    <a:latin typeface="Calibri" panose="020F0502020204030204" pitchFamily="34" charset="0"/>
                    <a:cs typeface="Calibri" panose="020F0502020204030204" pitchFamily="34" charset="0"/>
                  </a:rPr>
                  <a:t> </a:t>
                </a:r>
              </a:p>
            </p:txBody>
          </p:sp>
          <p:sp>
            <p:nvSpPr>
              <p:cNvPr id="15" name="Rectangle 15">
                <a:extLst>
                  <a:ext uri="{FF2B5EF4-FFF2-40B4-BE49-F238E27FC236}">
                    <a16:creationId xmlns:a16="http://schemas.microsoft.com/office/drawing/2014/main" id="{F7CA12F1-D9D8-4B1A-A460-6A3F88767BFF}"/>
                  </a:ext>
                </a:extLst>
              </p:cNvPr>
              <p:cNvSpPr>
                <a:spLocks noChangeArrowheads="1"/>
              </p:cNvSpPr>
              <p:nvPr/>
            </p:nvSpPr>
            <p:spPr bwMode="auto">
              <a:xfrm>
                <a:off x="7192108" y="3170091"/>
                <a:ext cx="2172132" cy="14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4</a:t>
                </a:r>
              </a:p>
              <a:p>
                <a:pPr algn="ctr"/>
                <a:r>
                  <a:rPr lang="en-US" altLang="en-US" sz="3000" b="1" dirty="0">
                    <a:latin typeface="Calibri" panose="020F0502020204030204" pitchFamily="34" charset="0"/>
                    <a:cs typeface="Calibri" panose="020F0502020204030204" pitchFamily="34" charset="0"/>
                  </a:rPr>
                  <a:t>Clear Values</a:t>
                </a:r>
              </a:p>
              <a:p>
                <a:pPr algn="ctr"/>
                <a:r>
                  <a:rPr lang="en-US" altLang="en-US" sz="3000" b="1" dirty="0">
                    <a:latin typeface="Calibri" panose="020F0502020204030204" pitchFamily="34" charset="0"/>
                    <a:cs typeface="Calibri" panose="020F0502020204030204" pitchFamily="34" charset="0"/>
                  </a:rPr>
                  <a:t>&amp; Trade-offs</a:t>
                </a:r>
              </a:p>
            </p:txBody>
          </p:sp>
          <p:sp>
            <p:nvSpPr>
              <p:cNvPr id="16" name="Rectangle 16">
                <a:extLst>
                  <a:ext uri="{FF2B5EF4-FFF2-40B4-BE49-F238E27FC236}">
                    <a16:creationId xmlns:a16="http://schemas.microsoft.com/office/drawing/2014/main" id="{1F7BE366-ADEA-408C-964E-062217DBC13B}"/>
                  </a:ext>
                </a:extLst>
              </p:cNvPr>
              <p:cNvSpPr>
                <a:spLocks noChangeArrowheads="1"/>
              </p:cNvSpPr>
              <p:nvPr/>
            </p:nvSpPr>
            <p:spPr bwMode="auto">
              <a:xfrm>
                <a:off x="7667537" y="5670403"/>
                <a:ext cx="1853840" cy="14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5</a:t>
                </a:r>
              </a:p>
              <a:p>
                <a:pPr algn="ctr"/>
                <a:r>
                  <a:rPr lang="en-US" altLang="en-US" sz="3000" b="1" dirty="0">
                    <a:latin typeface="Calibri" panose="020F0502020204030204" pitchFamily="34" charset="0"/>
                    <a:cs typeface="Calibri" panose="020F0502020204030204" pitchFamily="34" charset="0"/>
                  </a:rPr>
                  <a:t>Logical</a:t>
                </a:r>
              </a:p>
              <a:p>
                <a:pPr algn="ctr"/>
                <a:r>
                  <a:rPr lang="en-US" altLang="en-US" sz="3000" b="1" dirty="0">
                    <a:latin typeface="Calibri" panose="020F0502020204030204" pitchFamily="34" charset="0"/>
                    <a:cs typeface="Calibri" panose="020F0502020204030204" pitchFamily="34" charset="0"/>
                  </a:rPr>
                  <a:t>Reasoning</a:t>
                </a:r>
              </a:p>
            </p:txBody>
          </p:sp>
          <p:sp>
            <p:nvSpPr>
              <p:cNvPr id="17" name="Rectangle 17">
                <a:extLst>
                  <a:ext uri="{FF2B5EF4-FFF2-40B4-BE49-F238E27FC236}">
                    <a16:creationId xmlns:a16="http://schemas.microsoft.com/office/drawing/2014/main" id="{379EDA24-1D38-4CCB-8479-C19317510244}"/>
                  </a:ext>
                </a:extLst>
              </p:cNvPr>
              <p:cNvSpPr>
                <a:spLocks noChangeArrowheads="1"/>
              </p:cNvSpPr>
              <p:nvPr/>
            </p:nvSpPr>
            <p:spPr bwMode="auto">
              <a:xfrm>
                <a:off x="6593261" y="7959050"/>
                <a:ext cx="2314351" cy="14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6</a:t>
                </a:r>
              </a:p>
              <a:p>
                <a:pPr algn="ctr"/>
                <a:r>
                  <a:rPr lang="en-US" altLang="en-US" sz="3000" b="1" dirty="0">
                    <a:latin typeface="Calibri" panose="020F0502020204030204" pitchFamily="34" charset="0"/>
                    <a:cs typeface="Calibri" panose="020F0502020204030204" pitchFamily="34" charset="0"/>
                  </a:rPr>
                  <a:t>Commitment</a:t>
                </a:r>
              </a:p>
              <a:p>
                <a:pPr algn="ctr"/>
                <a:r>
                  <a:rPr lang="en-US" altLang="en-US" sz="3000" b="1" dirty="0">
                    <a:latin typeface="Calibri" panose="020F0502020204030204" pitchFamily="34" charset="0"/>
                    <a:cs typeface="Calibri" panose="020F0502020204030204" pitchFamily="34" charset="0"/>
                  </a:rPr>
                  <a:t>to Action</a:t>
                </a:r>
              </a:p>
            </p:txBody>
          </p:sp>
          <p:grpSp>
            <p:nvGrpSpPr>
              <p:cNvPr id="18" name="Group 18">
                <a:extLst>
                  <a:ext uri="{FF2B5EF4-FFF2-40B4-BE49-F238E27FC236}">
                    <a16:creationId xmlns:a16="http://schemas.microsoft.com/office/drawing/2014/main" id="{BA7BA35A-3489-465B-935B-536210C74A47}"/>
                  </a:ext>
                </a:extLst>
              </p:cNvPr>
              <p:cNvGrpSpPr>
                <a:grpSpLocks/>
              </p:cNvGrpSpPr>
              <p:nvPr/>
            </p:nvGrpSpPr>
            <p:grpSpPr bwMode="auto">
              <a:xfrm>
                <a:off x="4272539" y="4245046"/>
                <a:ext cx="2326959" cy="3176898"/>
                <a:chOff x="1153" y="1393"/>
                <a:chExt cx="1055" cy="1679"/>
              </a:xfrm>
            </p:grpSpPr>
            <p:sp>
              <p:nvSpPr>
                <p:cNvPr id="26" name="Line 19">
                  <a:extLst>
                    <a:ext uri="{FF2B5EF4-FFF2-40B4-BE49-F238E27FC236}">
                      <a16:creationId xmlns:a16="http://schemas.microsoft.com/office/drawing/2014/main" id="{B851F25E-A7A7-49E7-BFD1-5716C46488F2}"/>
                    </a:ext>
                  </a:extLst>
                </p:cNvPr>
                <p:cNvSpPr>
                  <a:spLocks noChangeShapeType="1"/>
                </p:cNvSpPr>
                <p:nvPr/>
              </p:nvSpPr>
              <p:spPr bwMode="auto">
                <a:xfrm flipH="1" flipV="1">
                  <a:off x="1153" y="1393"/>
                  <a:ext cx="46" cy="1246"/>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7" name="Line 20">
                  <a:extLst>
                    <a:ext uri="{FF2B5EF4-FFF2-40B4-BE49-F238E27FC236}">
                      <a16:creationId xmlns:a16="http://schemas.microsoft.com/office/drawing/2014/main" id="{EC3DF8B5-6593-4322-8908-F748D88AC46A}"/>
                    </a:ext>
                  </a:extLst>
                </p:cNvPr>
                <p:cNvSpPr>
                  <a:spLocks noChangeShapeType="1"/>
                </p:cNvSpPr>
                <p:nvPr/>
              </p:nvSpPr>
              <p:spPr bwMode="auto">
                <a:xfrm>
                  <a:off x="1154" y="1394"/>
                  <a:ext cx="814" cy="862"/>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8" name="Line 21">
                  <a:extLst>
                    <a:ext uri="{FF2B5EF4-FFF2-40B4-BE49-F238E27FC236}">
                      <a16:creationId xmlns:a16="http://schemas.microsoft.com/office/drawing/2014/main" id="{863508B6-8B59-4C33-92BC-3F5513F774EA}"/>
                    </a:ext>
                  </a:extLst>
                </p:cNvPr>
                <p:cNvSpPr>
                  <a:spLocks noChangeShapeType="1"/>
                </p:cNvSpPr>
                <p:nvPr/>
              </p:nvSpPr>
              <p:spPr bwMode="auto">
                <a:xfrm>
                  <a:off x="1970" y="2258"/>
                  <a:ext cx="238" cy="334"/>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9" name="Line 22">
                  <a:extLst>
                    <a:ext uri="{FF2B5EF4-FFF2-40B4-BE49-F238E27FC236}">
                      <a16:creationId xmlns:a16="http://schemas.microsoft.com/office/drawing/2014/main" id="{F8845E61-D329-491F-A240-7F95166DB2ED}"/>
                    </a:ext>
                  </a:extLst>
                </p:cNvPr>
                <p:cNvSpPr>
                  <a:spLocks noChangeShapeType="1"/>
                </p:cNvSpPr>
                <p:nvPr/>
              </p:nvSpPr>
              <p:spPr bwMode="auto">
                <a:xfrm flipH="1">
                  <a:off x="2018" y="2594"/>
                  <a:ext cx="190" cy="430"/>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30" name="Line 23">
                  <a:extLst>
                    <a:ext uri="{FF2B5EF4-FFF2-40B4-BE49-F238E27FC236}">
                      <a16:creationId xmlns:a16="http://schemas.microsoft.com/office/drawing/2014/main" id="{D5C8B90B-F7B5-48CF-BBE6-DA701229E8B9}"/>
                    </a:ext>
                  </a:extLst>
                </p:cNvPr>
                <p:cNvSpPr>
                  <a:spLocks noChangeShapeType="1"/>
                </p:cNvSpPr>
                <p:nvPr/>
              </p:nvSpPr>
              <p:spPr bwMode="auto">
                <a:xfrm flipH="1">
                  <a:off x="1490" y="3026"/>
                  <a:ext cx="526" cy="46"/>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31" name="Line 24">
                  <a:extLst>
                    <a:ext uri="{FF2B5EF4-FFF2-40B4-BE49-F238E27FC236}">
                      <a16:creationId xmlns:a16="http://schemas.microsoft.com/office/drawing/2014/main" id="{1E838A87-5164-474D-8504-E3F074CAC188}"/>
                    </a:ext>
                  </a:extLst>
                </p:cNvPr>
                <p:cNvSpPr>
                  <a:spLocks noChangeShapeType="1"/>
                </p:cNvSpPr>
                <p:nvPr/>
              </p:nvSpPr>
              <p:spPr bwMode="auto">
                <a:xfrm flipH="1" flipV="1">
                  <a:off x="1201" y="2641"/>
                  <a:ext cx="286" cy="430"/>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grpSp>
          <p:grpSp>
            <p:nvGrpSpPr>
              <p:cNvPr id="19" name="Group 25">
                <a:extLst>
                  <a:ext uri="{FF2B5EF4-FFF2-40B4-BE49-F238E27FC236}">
                    <a16:creationId xmlns:a16="http://schemas.microsoft.com/office/drawing/2014/main" id="{9F9770ED-FF31-447E-9696-CD4252D7ED90}"/>
                  </a:ext>
                </a:extLst>
              </p:cNvPr>
              <p:cNvGrpSpPr>
                <a:grpSpLocks/>
              </p:cNvGrpSpPr>
              <p:nvPr/>
            </p:nvGrpSpPr>
            <p:grpSpPr bwMode="auto">
              <a:xfrm>
                <a:off x="4443145" y="5389944"/>
                <a:ext cx="2029353" cy="2794000"/>
                <a:chOff x="1393" y="2304"/>
                <a:chExt cx="767" cy="1056"/>
              </a:xfrm>
            </p:grpSpPr>
            <p:sp>
              <p:nvSpPr>
                <p:cNvPr id="20" name="Line 26">
                  <a:extLst>
                    <a:ext uri="{FF2B5EF4-FFF2-40B4-BE49-F238E27FC236}">
                      <a16:creationId xmlns:a16="http://schemas.microsoft.com/office/drawing/2014/main" id="{16BE81C1-9108-4C0E-A5A9-1B0B3447905B}"/>
                    </a:ext>
                  </a:extLst>
                </p:cNvPr>
                <p:cNvSpPr>
                  <a:spLocks noChangeShapeType="1"/>
                </p:cNvSpPr>
                <p:nvPr/>
              </p:nvSpPr>
              <p:spPr bwMode="auto">
                <a:xfrm flipH="1" flipV="1">
                  <a:off x="1537" y="2977"/>
                  <a:ext cx="622" cy="334"/>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1" name="Line 27">
                  <a:extLst>
                    <a:ext uri="{FF2B5EF4-FFF2-40B4-BE49-F238E27FC236}">
                      <a16:creationId xmlns:a16="http://schemas.microsoft.com/office/drawing/2014/main" id="{E11880D1-1C28-4E35-933E-E92B76B2DF60}"/>
                    </a:ext>
                  </a:extLst>
                </p:cNvPr>
                <p:cNvSpPr>
                  <a:spLocks noChangeShapeType="1"/>
                </p:cNvSpPr>
                <p:nvPr/>
              </p:nvSpPr>
              <p:spPr bwMode="auto">
                <a:xfrm flipH="1" flipV="1">
                  <a:off x="1393" y="2593"/>
                  <a:ext cx="142" cy="382"/>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2" name="Line 28">
                  <a:extLst>
                    <a:ext uri="{FF2B5EF4-FFF2-40B4-BE49-F238E27FC236}">
                      <a16:creationId xmlns:a16="http://schemas.microsoft.com/office/drawing/2014/main" id="{D3886FB6-29A1-48A3-A9DA-9BCA52EA638D}"/>
                    </a:ext>
                  </a:extLst>
                </p:cNvPr>
                <p:cNvSpPr>
                  <a:spLocks noChangeShapeType="1"/>
                </p:cNvSpPr>
                <p:nvPr/>
              </p:nvSpPr>
              <p:spPr bwMode="auto">
                <a:xfrm flipV="1">
                  <a:off x="1393" y="2305"/>
                  <a:ext cx="190" cy="286"/>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3" name="Line 29">
                  <a:extLst>
                    <a:ext uri="{FF2B5EF4-FFF2-40B4-BE49-F238E27FC236}">
                      <a16:creationId xmlns:a16="http://schemas.microsoft.com/office/drawing/2014/main" id="{DF8FF3B6-AA1A-48F9-A16D-BD855E7BC1F1}"/>
                    </a:ext>
                  </a:extLst>
                </p:cNvPr>
                <p:cNvSpPr>
                  <a:spLocks noChangeShapeType="1"/>
                </p:cNvSpPr>
                <p:nvPr/>
              </p:nvSpPr>
              <p:spPr bwMode="auto">
                <a:xfrm>
                  <a:off x="1586" y="2304"/>
                  <a:ext cx="382" cy="0"/>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4" name="Line 30">
                  <a:extLst>
                    <a:ext uri="{FF2B5EF4-FFF2-40B4-BE49-F238E27FC236}">
                      <a16:creationId xmlns:a16="http://schemas.microsoft.com/office/drawing/2014/main" id="{F494745A-BEB4-4013-9A9B-8CD6CD2AA357}"/>
                    </a:ext>
                  </a:extLst>
                </p:cNvPr>
                <p:cNvSpPr>
                  <a:spLocks noChangeShapeType="1"/>
                </p:cNvSpPr>
                <p:nvPr/>
              </p:nvSpPr>
              <p:spPr bwMode="auto">
                <a:xfrm>
                  <a:off x="1970" y="2306"/>
                  <a:ext cx="190" cy="334"/>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5" name="Line 31">
                  <a:extLst>
                    <a:ext uri="{FF2B5EF4-FFF2-40B4-BE49-F238E27FC236}">
                      <a16:creationId xmlns:a16="http://schemas.microsoft.com/office/drawing/2014/main" id="{7425D824-D57C-43C8-A82F-89E80DB2185D}"/>
                    </a:ext>
                  </a:extLst>
                </p:cNvPr>
                <p:cNvSpPr>
                  <a:spLocks noChangeShapeType="1"/>
                </p:cNvSpPr>
                <p:nvPr/>
              </p:nvSpPr>
              <p:spPr bwMode="auto">
                <a:xfrm>
                  <a:off x="2160" y="2642"/>
                  <a:ext cx="0" cy="718"/>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grpSp>
        </p:grpSp>
        <p:sp>
          <p:nvSpPr>
            <p:cNvPr id="32" name="Rectangle 20">
              <a:extLst>
                <a:ext uri="{FF2B5EF4-FFF2-40B4-BE49-F238E27FC236}">
                  <a16:creationId xmlns:a16="http://schemas.microsoft.com/office/drawing/2014/main" id="{E3B26FC1-4FC2-4E83-A859-F423257026FF}"/>
                </a:ext>
              </a:extLst>
            </p:cNvPr>
            <p:cNvSpPr>
              <a:spLocks noChangeArrowheads="1"/>
            </p:cNvSpPr>
            <p:nvPr/>
          </p:nvSpPr>
          <p:spPr bwMode="auto">
            <a:xfrm>
              <a:off x="12363185" y="9680681"/>
              <a:ext cx="7356803" cy="529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53458" tIns="76730" rIns="153458" bIns="76730">
              <a:spAutoFit/>
            </a:bodyPr>
            <a:lstStyle/>
            <a:p>
              <a:pPr>
                <a:spcBef>
                  <a:spcPct val="50000"/>
                </a:spcBef>
              </a:pPr>
              <a:r>
                <a:rPr lang="en-US" altLang="en-US" sz="1600" dirty="0">
                  <a:latin typeface="Calibri" panose="020F0502020204030204" pitchFamily="34" charset="0"/>
                  <a:cs typeface="Calibri" panose="020F0502020204030204" pitchFamily="34" charset="0"/>
                </a:rPr>
                <a:t>Source: Spider Diagram attributed to Strategic Decision Group</a:t>
              </a:r>
            </a:p>
          </p:txBody>
        </p:sp>
      </p:grpSp>
      <p:sp>
        <p:nvSpPr>
          <p:cNvPr id="34" name="TextBox 33">
            <a:extLst>
              <a:ext uri="{FF2B5EF4-FFF2-40B4-BE49-F238E27FC236}">
                <a16:creationId xmlns:a16="http://schemas.microsoft.com/office/drawing/2014/main" id="{8D79FED3-04B9-4889-B574-7585A564BEE5}"/>
              </a:ext>
            </a:extLst>
          </p:cNvPr>
          <p:cNvSpPr txBox="1"/>
          <p:nvPr/>
        </p:nvSpPr>
        <p:spPr>
          <a:xfrm>
            <a:off x="2730259" y="8556430"/>
            <a:ext cx="14859482" cy="707886"/>
          </a:xfrm>
          <a:prstGeom prst="rect">
            <a:avLst/>
          </a:prstGeom>
          <a:noFill/>
        </p:spPr>
        <p:txBody>
          <a:bodyPr wrap="square" rtlCol="0">
            <a:spAutoFit/>
          </a:bodyPr>
          <a:lstStyle/>
          <a:p>
            <a:pPr algn="ctr"/>
            <a:r>
              <a:rPr lang="en-US" sz="4000" dirty="0"/>
              <a:t>Today we will consider a portfolio of ETF (Electronically Traded Funds)</a:t>
            </a:r>
          </a:p>
        </p:txBody>
      </p:sp>
    </p:spTree>
    <p:extLst>
      <p:ext uri="{BB962C8B-B14F-4D97-AF65-F5344CB8AC3E}">
        <p14:creationId xmlns:p14="http://schemas.microsoft.com/office/powerpoint/2010/main" val="4151179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D568FFC-9ABC-4BA9-A14F-8656D88793CC}"/>
              </a:ext>
            </a:extLst>
          </p:cNvPr>
          <p:cNvSpPr>
            <a:spLocks noGrp="1"/>
          </p:cNvSpPr>
          <p:nvPr>
            <p:ph type="title"/>
          </p:nvPr>
        </p:nvSpPr>
        <p:spPr/>
        <p:txBody>
          <a:bodyPr/>
          <a:lstStyle/>
          <a:p>
            <a:r>
              <a:rPr lang="en-US" dirty="0"/>
              <a:t>Portfolio of ETFs – How do we invest to achieve our objectives</a:t>
            </a:r>
          </a:p>
        </p:txBody>
      </p:sp>
      <p:sp>
        <p:nvSpPr>
          <p:cNvPr id="6" name="Content Placeholder 5">
            <a:extLst>
              <a:ext uri="{FF2B5EF4-FFF2-40B4-BE49-F238E27FC236}">
                <a16:creationId xmlns:a16="http://schemas.microsoft.com/office/drawing/2014/main" id="{FE4DA190-4995-4C0A-BCE9-23A943616C87}"/>
              </a:ext>
            </a:extLst>
          </p:cNvPr>
          <p:cNvSpPr>
            <a:spLocks noGrp="1"/>
          </p:cNvSpPr>
          <p:nvPr>
            <p:ph sz="quarter" idx="10"/>
          </p:nvPr>
        </p:nvSpPr>
        <p:spPr/>
        <p:txBody>
          <a:bodyPr/>
          <a:lstStyle/>
          <a:p>
            <a:pPr marL="0" indent="0">
              <a:buNone/>
            </a:pPr>
            <a:r>
              <a:rPr lang="en-US" dirty="0"/>
              <a:t>Consider 6 ETFs</a:t>
            </a:r>
          </a:p>
          <a:p>
            <a:r>
              <a:rPr lang="en-US" dirty="0"/>
              <a:t>S&amp;P 500 (SPY)</a:t>
            </a:r>
          </a:p>
          <a:p>
            <a:r>
              <a:rPr lang="en-US" dirty="0"/>
              <a:t>Mid Cap (MDY)</a:t>
            </a:r>
          </a:p>
          <a:p>
            <a:r>
              <a:rPr lang="en-US" dirty="0"/>
              <a:t>Dow Jones Industrials (DIA)</a:t>
            </a:r>
          </a:p>
          <a:p>
            <a:r>
              <a:rPr lang="en-US" dirty="0"/>
              <a:t>Small Growth (SLYG)</a:t>
            </a:r>
          </a:p>
          <a:p>
            <a:r>
              <a:rPr lang="en-US" dirty="0"/>
              <a:t>Small Value (SLYV)</a:t>
            </a:r>
          </a:p>
          <a:p>
            <a:r>
              <a:rPr lang="en-US" dirty="0"/>
              <a:t>Energy (XLE)</a:t>
            </a:r>
          </a:p>
        </p:txBody>
      </p:sp>
      <p:sp>
        <p:nvSpPr>
          <p:cNvPr id="4" name="Slide Number Placeholder 3">
            <a:extLst>
              <a:ext uri="{FF2B5EF4-FFF2-40B4-BE49-F238E27FC236}">
                <a16:creationId xmlns:a16="http://schemas.microsoft.com/office/drawing/2014/main" id="{82EE19AD-CB41-471A-ACA4-97F60CE20E28}"/>
              </a:ext>
            </a:extLst>
          </p:cNvPr>
          <p:cNvSpPr>
            <a:spLocks noGrp="1"/>
          </p:cNvSpPr>
          <p:nvPr>
            <p:ph type="sldNum" sz="quarter" idx="4294967295"/>
          </p:nvPr>
        </p:nvSpPr>
        <p:spPr/>
        <p:txBody>
          <a:bodyPr/>
          <a:lstStyle/>
          <a:p>
            <a:fld id="{3793A271-93E4-4E76-8FBF-990353B2E0CF}" type="slidenum">
              <a:rPr lang="en-US" smtClean="0"/>
              <a:t>3</a:t>
            </a:fld>
            <a:endParaRPr lang="en-US"/>
          </a:p>
        </p:txBody>
      </p:sp>
      <p:sp>
        <p:nvSpPr>
          <p:cNvPr id="8" name="TextBox 7">
            <a:extLst>
              <a:ext uri="{FF2B5EF4-FFF2-40B4-BE49-F238E27FC236}">
                <a16:creationId xmlns:a16="http://schemas.microsoft.com/office/drawing/2014/main" id="{66832A39-B1AA-4989-B26A-46CDAA14D916}"/>
              </a:ext>
            </a:extLst>
          </p:cNvPr>
          <p:cNvSpPr txBox="1"/>
          <p:nvPr/>
        </p:nvSpPr>
        <p:spPr>
          <a:xfrm>
            <a:off x="11320581" y="2652532"/>
            <a:ext cx="3148314" cy="707886"/>
          </a:xfrm>
          <a:prstGeom prst="rect">
            <a:avLst/>
          </a:prstGeom>
          <a:noFill/>
        </p:spPr>
        <p:txBody>
          <a:bodyPr wrap="square" rtlCol="0">
            <a:spAutoFit/>
          </a:bodyPr>
          <a:lstStyle/>
          <a:p>
            <a:r>
              <a:rPr lang="en-US" sz="4000" dirty="0">
                <a:latin typeface="Comic Sans MS" panose="030F0702030302020204" pitchFamily="66" charset="0"/>
              </a:rPr>
              <a:t>ROR / IRR</a:t>
            </a:r>
          </a:p>
        </p:txBody>
      </p:sp>
      <p:sp>
        <p:nvSpPr>
          <p:cNvPr id="9" name="TextBox 8">
            <a:extLst>
              <a:ext uri="{FF2B5EF4-FFF2-40B4-BE49-F238E27FC236}">
                <a16:creationId xmlns:a16="http://schemas.microsoft.com/office/drawing/2014/main" id="{53DADD84-0A58-4511-AEF1-D11CBFE5DEEC}"/>
              </a:ext>
            </a:extLst>
          </p:cNvPr>
          <p:cNvSpPr txBox="1"/>
          <p:nvPr/>
        </p:nvSpPr>
        <p:spPr>
          <a:xfrm>
            <a:off x="13506268" y="3812278"/>
            <a:ext cx="3148314" cy="707886"/>
          </a:xfrm>
          <a:prstGeom prst="rect">
            <a:avLst/>
          </a:prstGeom>
          <a:noFill/>
        </p:spPr>
        <p:txBody>
          <a:bodyPr wrap="square" rtlCol="0">
            <a:spAutoFit/>
          </a:bodyPr>
          <a:lstStyle/>
          <a:p>
            <a:r>
              <a:rPr lang="en-US" sz="4000" dirty="0">
                <a:latin typeface="Comic Sans MS" panose="030F0702030302020204" pitchFamily="66" charset="0"/>
              </a:rPr>
              <a:t>NPV</a:t>
            </a:r>
          </a:p>
        </p:txBody>
      </p:sp>
      <p:sp>
        <p:nvSpPr>
          <p:cNvPr id="10" name="TextBox 9">
            <a:extLst>
              <a:ext uri="{FF2B5EF4-FFF2-40B4-BE49-F238E27FC236}">
                <a16:creationId xmlns:a16="http://schemas.microsoft.com/office/drawing/2014/main" id="{56271989-98F6-45E8-B809-89E3E2D8A090}"/>
              </a:ext>
            </a:extLst>
          </p:cNvPr>
          <p:cNvSpPr txBox="1"/>
          <p:nvPr/>
        </p:nvSpPr>
        <p:spPr>
          <a:xfrm rot="1108925">
            <a:off x="10858383" y="7648939"/>
            <a:ext cx="3148314" cy="707886"/>
          </a:xfrm>
          <a:prstGeom prst="rect">
            <a:avLst/>
          </a:prstGeom>
          <a:noFill/>
        </p:spPr>
        <p:txBody>
          <a:bodyPr wrap="square" rtlCol="0">
            <a:spAutoFit/>
          </a:bodyPr>
          <a:lstStyle/>
          <a:p>
            <a:r>
              <a:rPr lang="en-US" sz="4000" dirty="0">
                <a:latin typeface="Comic Sans MS" panose="030F0702030302020204" pitchFamily="66" charset="0"/>
              </a:rPr>
              <a:t>Reliability</a:t>
            </a:r>
          </a:p>
        </p:txBody>
      </p:sp>
      <p:sp>
        <p:nvSpPr>
          <p:cNvPr id="11" name="TextBox 10">
            <a:extLst>
              <a:ext uri="{FF2B5EF4-FFF2-40B4-BE49-F238E27FC236}">
                <a16:creationId xmlns:a16="http://schemas.microsoft.com/office/drawing/2014/main" id="{4F4A0000-3904-441E-BACA-7D8AB82CF092}"/>
              </a:ext>
            </a:extLst>
          </p:cNvPr>
          <p:cNvSpPr txBox="1"/>
          <p:nvPr/>
        </p:nvSpPr>
        <p:spPr>
          <a:xfrm>
            <a:off x="14981221" y="6312649"/>
            <a:ext cx="4357869" cy="1323439"/>
          </a:xfrm>
          <a:prstGeom prst="rect">
            <a:avLst/>
          </a:prstGeom>
          <a:noFill/>
        </p:spPr>
        <p:txBody>
          <a:bodyPr wrap="square" rtlCol="0">
            <a:spAutoFit/>
          </a:bodyPr>
          <a:lstStyle/>
          <a:p>
            <a:r>
              <a:rPr lang="en-US" sz="4000" dirty="0">
                <a:latin typeface="Comic Sans MS" panose="030F0702030302020204" pitchFamily="66" charset="0"/>
              </a:rPr>
              <a:t>Environmental Damage</a:t>
            </a:r>
          </a:p>
        </p:txBody>
      </p:sp>
      <p:sp>
        <p:nvSpPr>
          <p:cNvPr id="14" name="TextBox 13">
            <a:extLst>
              <a:ext uri="{FF2B5EF4-FFF2-40B4-BE49-F238E27FC236}">
                <a16:creationId xmlns:a16="http://schemas.microsoft.com/office/drawing/2014/main" id="{096CEEB9-3508-46E1-ADEF-DB41CDEB1CC7}"/>
              </a:ext>
            </a:extLst>
          </p:cNvPr>
          <p:cNvSpPr txBox="1"/>
          <p:nvPr/>
        </p:nvSpPr>
        <p:spPr>
          <a:xfrm>
            <a:off x="10793042" y="5311697"/>
            <a:ext cx="3148314" cy="1323439"/>
          </a:xfrm>
          <a:prstGeom prst="rect">
            <a:avLst/>
          </a:prstGeom>
          <a:noFill/>
        </p:spPr>
        <p:txBody>
          <a:bodyPr wrap="square" rtlCol="0">
            <a:spAutoFit/>
          </a:bodyPr>
          <a:lstStyle/>
          <a:p>
            <a:r>
              <a:rPr lang="en-US" sz="4000" dirty="0">
                <a:latin typeface="Comic Sans MS" panose="030F0702030302020204" pitchFamily="66" charset="0"/>
              </a:rPr>
              <a:t>Risk reduction</a:t>
            </a:r>
          </a:p>
        </p:txBody>
      </p:sp>
      <p:sp>
        <p:nvSpPr>
          <p:cNvPr id="15" name="TextBox 14">
            <a:extLst>
              <a:ext uri="{FF2B5EF4-FFF2-40B4-BE49-F238E27FC236}">
                <a16:creationId xmlns:a16="http://schemas.microsoft.com/office/drawing/2014/main" id="{CE62F495-AC95-4EFB-A9AF-4AE9724BEF00}"/>
              </a:ext>
            </a:extLst>
          </p:cNvPr>
          <p:cNvSpPr txBox="1"/>
          <p:nvPr/>
        </p:nvSpPr>
        <p:spPr>
          <a:xfrm>
            <a:off x="15585999" y="4079689"/>
            <a:ext cx="3148314" cy="1323439"/>
          </a:xfrm>
          <a:prstGeom prst="rect">
            <a:avLst/>
          </a:prstGeom>
          <a:noFill/>
        </p:spPr>
        <p:txBody>
          <a:bodyPr wrap="square" rtlCol="0">
            <a:spAutoFit/>
          </a:bodyPr>
          <a:lstStyle/>
          <a:p>
            <a:r>
              <a:rPr lang="en-US" sz="4000" dirty="0">
                <a:latin typeface="Comic Sans MS" panose="030F0702030302020204" pitchFamily="66" charset="0"/>
              </a:rPr>
              <a:t>Profitability Index (PI)</a:t>
            </a:r>
          </a:p>
        </p:txBody>
      </p:sp>
      <p:sp>
        <p:nvSpPr>
          <p:cNvPr id="16" name="TextBox 15">
            <a:extLst>
              <a:ext uri="{FF2B5EF4-FFF2-40B4-BE49-F238E27FC236}">
                <a16:creationId xmlns:a16="http://schemas.microsoft.com/office/drawing/2014/main" id="{D71D33EF-6F09-478A-BC8B-48EDD1195B6D}"/>
              </a:ext>
            </a:extLst>
          </p:cNvPr>
          <p:cNvSpPr txBox="1"/>
          <p:nvPr/>
        </p:nvSpPr>
        <p:spPr>
          <a:xfrm rot="20003926">
            <a:off x="11304412" y="9873947"/>
            <a:ext cx="3417428" cy="707886"/>
          </a:xfrm>
          <a:prstGeom prst="rect">
            <a:avLst/>
          </a:prstGeom>
          <a:noFill/>
        </p:spPr>
        <p:txBody>
          <a:bodyPr wrap="square" rtlCol="0">
            <a:spAutoFit/>
          </a:bodyPr>
          <a:lstStyle/>
          <a:p>
            <a:r>
              <a:rPr lang="en-US" sz="4000" dirty="0">
                <a:latin typeface="Comic Sans MS" panose="030F0702030302020204" pitchFamily="66" charset="0"/>
              </a:rPr>
              <a:t>Sharpe Ratio</a:t>
            </a:r>
          </a:p>
        </p:txBody>
      </p:sp>
      <p:sp>
        <p:nvSpPr>
          <p:cNvPr id="17" name="TextBox 16">
            <a:extLst>
              <a:ext uri="{FF2B5EF4-FFF2-40B4-BE49-F238E27FC236}">
                <a16:creationId xmlns:a16="http://schemas.microsoft.com/office/drawing/2014/main" id="{74729DF9-1888-42A0-864B-3F9DC4E7024D}"/>
              </a:ext>
            </a:extLst>
          </p:cNvPr>
          <p:cNvSpPr txBox="1"/>
          <p:nvPr/>
        </p:nvSpPr>
        <p:spPr>
          <a:xfrm>
            <a:off x="15522016" y="8798983"/>
            <a:ext cx="3148314" cy="1323439"/>
          </a:xfrm>
          <a:prstGeom prst="rect">
            <a:avLst/>
          </a:prstGeom>
          <a:noFill/>
        </p:spPr>
        <p:txBody>
          <a:bodyPr wrap="square" rtlCol="0">
            <a:spAutoFit/>
          </a:bodyPr>
          <a:lstStyle/>
          <a:p>
            <a:r>
              <a:rPr lang="en-US" sz="4000" dirty="0">
                <a:latin typeface="Comic Sans MS" panose="030F0702030302020204" pitchFamily="66" charset="0"/>
              </a:rPr>
              <a:t>Maximize the P10</a:t>
            </a:r>
          </a:p>
        </p:txBody>
      </p:sp>
    </p:spTree>
    <p:extLst>
      <p:ext uri="{BB962C8B-B14F-4D97-AF65-F5344CB8AC3E}">
        <p14:creationId xmlns:p14="http://schemas.microsoft.com/office/powerpoint/2010/main" val="2503325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anim calcmode="lin" valueType="num">
                                      <p:cBhvr>
                                        <p:cTn id="23" dur="1000" fill="hold"/>
                                        <p:tgtEl>
                                          <p:spTgt spid="14"/>
                                        </p:tgtEl>
                                        <p:attrNameLst>
                                          <p:attrName>ppt_x</p:attrName>
                                        </p:attrNameLst>
                                      </p:cBhvr>
                                      <p:tavLst>
                                        <p:tav tm="0">
                                          <p:val>
                                            <p:strVal val="#ppt_x"/>
                                          </p:val>
                                        </p:tav>
                                        <p:tav tm="100000">
                                          <p:val>
                                            <p:strVal val="#ppt_x"/>
                                          </p:val>
                                        </p:tav>
                                      </p:tavLst>
                                    </p:anim>
                                    <p:anim calcmode="lin" valueType="num">
                                      <p:cBhvr>
                                        <p:cTn id="24" dur="1000" fill="hold"/>
                                        <p:tgtEl>
                                          <p:spTgt spid="1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strVal val="#ppt_x"/>
                                          </p:val>
                                        </p:tav>
                                        <p:tav tm="100000">
                                          <p:val>
                                            <p:strVal val="#ppt_x"/>
                                          </p:val>
                                        </p:tav>
                                      </p:tavLst>
                                    </p:anim>
                                    <p:anim calcmode="lin" valueType="num">
                                      <p:cBhvr>
                                        <p:cTn id="29" dur="1000" fill="hold"/>
                                        <p:tgtEl>
                                          <p:spTgt spid="1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000"/>
                                        <p:tgtEl>
                                          <p:spTgt spid="15"/>
                                        </p:tgtEl>
                                      </p:cBhvr>
                                    </p:animEffect>
                                    <p:anim calcmode="lin" valueType="num">
                                      <p:cBhvr>
                                        <p:cTn id="33" dur="1000" fill="hold"/>
                                        <p:tgtEl>
                                          <p:spTgt spid="15"/>
                                        </p:tgtEl>
                                        <p:attrNameLst>
                                          <p:attrName>ppt_x</p:attrName>
                                        </p:attrNameLst>
                                      </p:cBhvr>
                                      <p:tavLst>
                                        <p:tav tm="0">
                                          <p:val>
                                            <p:strVal val="#ppt_x"/>
                                          </p:val>
                                        </p:tav>
                                        <p:tav tm="100000">
                                          <p:val>
                                            <p:strVal val="#ppt_x"/>
                                          </p:val>
                                        </p:tav>
                                      </p:tavLst>
                                    </p:anim>
                                    <p:anim calcmode="lin" valueType="num">
                                      <p:cBhvr>
                                        <p:cTn id="34" dur="1000" fill="hold"/>
                                        <p:tgtEl>
                                          <p:spTgt spid="15"/>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000"/>
                                        <p:tgtEl>
                                          <p:spTgt spid="16"/>
                                        </p:tgtEl>
                                      </p:cBhvr>
                                    </p:animEffect>
                                    <p:anim calcmode="lin" valueType="num">
                                      <p:cBhvr>
                                        <p:cTn id="38" dur="1000" fill="hold"/>
                                        <p:tgtEl>
                                          <p:spTgt spid="16"/>
                                        </p:tgtEl>
                                        <p:attrNameLst>
                                          <p:attrName>ppt_x</p:attrName>
                                        </p:attrNameLst>
                                      </p:cBhvr>
                                      <p:tavLst>
                                        <p:tav tm="0">
                                          <p:val>
                                            <p:strVal val="#ppt_x"/>
                                          </p:val>
                                        </p:tav>
                                        <p:tav tm="100000">
                                          <p:val>
                                            <p:strVal val="#ppt_x"/>
                                          </p:val>
                                        </p:tav>
                                      </p:tavLst>
                                    </p:anim>
                                    <p:anim calcmode="lin" valueType="num">
                                      <p:cBhvr>
                                        <p:cTn id="39" dur="1000" fill="hold"/>
                                        <p:tgtEl>
                                          <p:spTgt spid="16"/>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1000"/>
                                        <p:tgtEl>
                                          <p:spTgt spid="17"/>
                                        </p:tgtEl>
                                      </p:cBhvr>
                                    </p:animEffect>
                                    <p:anim calcmode="lin" valueType="num">
                                      <p:cBhvr>
                                        <p:cTn id="43" dur="1000" fill="hold"/>
                                        <p:tgtEl>
                                          <p:spTgt spid="17"/>
                                        </p:tgtEl>
                                        <p:attrNameLst>
                                          <p:attrName>ppt_x</p:attrName>
                                        </p:attrNameLst>
                                      </p:cBhvr>
                                      <p:tavLst>
                                        <p:tav tm="0">
                                          <p:val>
                                            <p:strVal val="#ppt_x"/>
                                          </p:val>
                                        </p:tav>
                                        <p:tav tm="100000">
                                          <p:val>
                                            <p:strVal val="#ppt_x"/>
                                          </p:val>
                                        </p:tav>
                                      </p:tavLst>
                                    </p:anim>
                                    <p:anim calcmode="lin" valueType="num">
                                      <p:cBhvr>
                                        <p:cTn id="4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4" grpId="0"/>
      <p:bldP spid="15" grpId="0"/>
      <p:bldP spid="16"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3DAE440-394F-4CDD-9EEE-534FB587E11C}"/>
              </a:ext>
            </a:extLst>
          </p:cNvPr>
          <p:cNvSpPr>
            <a:spLocks noGrp="1"/>
          </p:cNvSpPr>
          <p:nvPr>
            <p:ph type="title"/>
          </p:nvPr>
        </p:nvSpPr>
        <p:spPr/>
        <p:txBody>
          <a:bodyPr/>
          <a:lstStyle/>
          <a:p>
            <a:r>
              <a:rPr lang="en-US" dirty="0"/>
              <a:t>Qualities of a Good Decision</a:t>
            </a:r>
          </a:p>
        </p:txBody>
      </p:sp>
      <p:sp>
        <p:nvSpPr>
          <p:cNvPr id="6" name="Content Placeholder 5">
            <a:extLst>
              <a:ext uri="{FF2B5EF4-FFF2-40B4-BE49-F238E27FC236}">
                <a16:creationId xmlns:a16="http://schemas.microsoft.com/office/drawing/2014/main" id="{83C7E9D7-36A0-408D-97A9-6E5FBCFBDC47}"/>
              </a:ext>
            </a:extLst>
          </p:cNvPr>
          <p:cNvSpPr>
            <a:spLocks noGrp="1"/>
          </p:cNvSpPr>
          <p:nvPr>
            <p:ph sz="quarter" idx="10"/>
          </p:nvPr>
        </p:nvSpPr>
        <p:spPr>
          <a:xfrm>
            <a:off x="536577" y="2663687"/>
            <a:ext cx="10630542" cy="6710281"/>
          </a:xfrm>
        </p:spPr>
        <p:txBody>
          <a:bodyPr/>
          <a:lstStyle/>
          <a:p>
            <a:r>
              <a:rPr lang="en-US" u="sng" dirty="0"/>
              <a:t>Frame</a:t>
            </a:r>
            <a:r>
              <a:rPr lang="en-US" dirty="0"/>
              <a:t> includes the stocks or ETFs to consider.</a:t>
            </a:r>
          </a:p>
          <a:p>
            <a:r>
              <a:rPr lang="en-US" u="sng" dirty="0"/>
              <a:t>Clear values </a:t>
            </a:r>
            <a:r>
              <a:rPr lang="en-US" dirty="0"/>
              <a:t>includes our risk tolerance</a:t>
            </a:r>
          </a:p>
          <a:p>
            <a:r>
              <a:rPr lang="en-US" u="sng" dirty="0"/>
              <a:t>Meaningful information</a:t>
            </a:r>
            <a:r>
              <a:rPr lang="en-US" dirty="0"/>
              <a:t> can come from history relationships</a:t>
            </a:r>
          </a:p>
          <a:p>
            <a:r>
              <a:rPr lang="en-US" u="sng" dirty="0"/>
              <a:t>Alternatives</a:t>
            </a:r>
            <a:r>
              <a:rPr lang="en-US" dirty="0"/>
              <a:t> are covered by the analysis and optimizations in combination with the value measures</a:t>
            </a:r>
          </a:p>
          <a:p>
            <a:r>
              <a:rPr lang="en-US" u="sng" dirty="0"/>
              <a:t>Logical Reasoning </a:t>
            </a:r>
            <a:r>
              <a:rPr lang="en-US" dirty="0"/>
              <a:t>achieved through simulation that can be understood</a:t>
            </a:r>
          </a:p>
          <a:p>
            <a:r>
              <a:rPr lang="en-US" u="sng" dirty="0"/>
              <a:t>Commitment to Action </a:t>
            </a:r>
            <a:r>
              <a:rPr lang="en-US" dirty="0"/>
              <a:t>comes from working the model to gain confidence. </a:t>
            </a:r>
          </a:p>
          <a:p>
            <a:endParaRPr lang="en-US" dirty="0"/>
          </a:p>
        </p:txBody>
      </p:sp>
      <p:sp>
        <p:nvSpPr>
          <p:cNvPr id="4" name="Slide Number Placeholder 3">
            <a:extLst>
              <a:ext uri="{FF2B5EF4-FFF2-40B4-BE49-F238E27FC236}">
                <a16:creationId xmlns:a16="http://schemas.microsoft.com/office/drawing/2014/main" id="{A1D6D97D-2A96-4E70-8B4C-7BD861735E9E}"/>
              </a:ext>
            </a:extLst>
          </p:cNvPr>
          <p:cNvSpPr>
            <a:spLocks noGrp="1"/>
          </p:cNvSpPr>
          <p:nvPr>
            <p:ph type="sldNum" sz="quarter" idx="4294967295"/>
          </p:nvPr>
        </p:nvSpPr>
        <p:spPr/>
        <p:txBody>
          <a:bodyPr/>
          <a:lstStyle/>
          <a:p>
            <a:fld id="{3793A271-93E4-4E76-8FBF-990353B2E0CF}" type="slidenum">
              <a:rPr lang="en-US" smtClean="0"/>
              <a:t>4</a:t>
            </a:fld>
            <a:endParaRPr lang="en-US"/>
          </a:p>
        </p:txBody>
      </p:sp>
      <p:grpSp>
        <p:nvGrpSpPr>
          <p:cNvPr id="7" name="Group 6">
            <a:extLst>
              <a:ext uri="{FF2B5EF4-FFF2-40B4-BE49-F238E27FC236}">
                <a16:creationId xmlns:a16="http://schemas.microsoft.com/office/drawing/2014/main" id="{645CD5DD-E8B8-4161-9645-DC09A45DF823}"/>
              </a:ext>
            </a:extLst>
          </p:cNvPr>
          <p:cNvGrpSpPr/>
          <p:nvPr/>
        </p:nvGrpSpPr>
        <p:grpSpPr>
          <a:xfrm>
            <a:off x="11413298" y="3170091"/>
            <a:ext cx="8560019" cy="6203877"/>
            <a:chOff x="961358" y="3170091"/>
            <a:chExt cx="8560019" cy="6203877"/>
          </a:xfrm>
        </p:grpSpPr>
        <p:sp>
          <p:nvSpPr>
            <p:cNvPr id="8" name="Oval 6">
              <a:extLst>
                <a:ext uri="{FF2B5EF4-FFF2-40B4-BE49-F238E27FC236}">
                  <a16:creationId xmlns:a16="http://schemas.microsoft.com/office/drawing/2014/main" id="{9F27DFAA-F25F-4B21-922D-84C12D49A09B}"/>
                </a:ext>
              </a:extLst>
            </p:cNvPr>
            <p:cNvSpPr>
              <a:spLocks noChangeArrowheads="1"/>
            </p:cNvSpPr>
            <p:nvPr/>
          </p:nvSpPr>
          <p:spPr bwMode="auto">
            <a:xfrm rot="1860000">
              <a:off x="3146687" y="4011467"/>
              <a:ext cx="4460875" cy="4376208"/>
            </a:xfrm>
            <a:prstGeom prst="ellipse">
              <a:avLst/>
            </a:prstGeom>
            <a:solidFill>
              <a:schemeClr val="bg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9" name="Line 7">
              <a:extLst>
                <a:ext uri="{FF2B5EF4-FFF2-40B4-BE49-F238E27FC236}">
                  <a16:creationId xmlns:a16="http://schemas.microsoft.com/office/drawing/2014/main" id="{B9DC2815-93F7-4585-9F0A-55217F81C825}"/>
                </a:ext>
              </a:extLst>
            </p:cNvPr>
            <p:cNvSpPr>
              <a:spLocks noChangeShapeType="1"/>
            </p:cNvSpPr>
            <p:nvPr/>
          </p:nvSpPr>
          <p:spPr bwMode="auto">
            <a:xfrm>
              <a:off x="4358478" y="4305153"/>
              <a:ext cx="2156353" cy="3852333"/>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10" name="Line 8">
              <a:extLst>
                <a:ext uri="{FF2B5EF4-FFF2-40B4-BE49-F238E27FC236}">
                  <a16:creationId xmlns:a16="http://schemas.microsoft.com/office/drawing/2014/main" id="{CCC83496-0BC4-4D5F-849F-BB3497D39D95}"/>
                </a:ext>
              </a:extLst>
            </p:cNvPr>
            <p:cNvSpPr>
              <a:spLocks noChangeShapeType="1"/>
            </p:cNvSpPr>
            <p:nvPr/>
          </p:nvSpPr>
          <p:spPr bwMode="auto">
            <a:xfrm flipV="1">
              <a:off x="3162561" y="6218092"/>
              <a:ext cx="4431770" cy="26458"/>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11" name="Line 9">
              <a:extLst>
                <a:ext uri="{FF2B5EF4-FFF2-40B4-BE49-F238E27FC236}">
                  <a16:creationId xmlns:a16="http://schemas.microsoft.com/office/drawing/2014/main" id="{E832083E-E23C-4734-8CEA-67970DD994FC}"/>
                </a:ext>
              </a:extLst>
            </p:cNvPr>
            <p:cNvSpPr>
              <a:spLocks noChangeShapeType="1"/>
            </p:cNvSpPr>
            <p:nvPr/>
          </p:nvSpPr>
          <p:spPr bwMode="auto">
            <a:xfrm flipH="1">
              <a:off x="4310854" y="4395111"/>
              <a:ext cx="2248958" cy="3672417"/>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12" name="Oval 10">
              <a:extLst>
                <a:ext uri="{FF2B5EF4-FFF2-40B4-BE49-F238E27FC236}">
                  <a16:creationId xmlns:a16="http://schemas.microsoft.com/office/drawing/2014/main" id="{573ACDD9-9D7C-4AC9-AEE9-97B143B55D4F}"/>
                </a:ext>
              </a:extLst>
            </p:cNvPr>
            <p:cNvSpPr>
              <a:spLocks noChangeArrowheads="1"/>
            </p:cNvSpPr>
            <p:nvPr/>
          </p:nvSpPr>
          <p:spPr bwMode="auto">
            <a:xfrm rot="1860000">
              <a:off x="4705082" y="5509007"/>
              <a:ext cx="1457855" cy="1436687"/>
            </a:xfrm>
            <a:prstGeom prst="ellipse">
              <a:avLst/>
            </a:prstGeom>
            <a:solidFill>
              <a:srgbClr val="FCFEB9"/>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13" name="Rectangle 11">
              <a:extLst>
                <a:ext uri="{FF2B5EF4-FFF2-40B4-BE49-F238E27FC236}">
                  <a16:creationId xmlns:a16="http://schemas.microsoft.com/office/drawing/2014/main" id="{8D9987BD-16AC-4518-8026-49186287D319}"/>
                </a:ext>
              </a:extLst>
            </p:cNvPr>
            <p:cNvSpPr>
              <a:spLocks noChangeArrowheads="1"/>
            </p:cNvSpPr>
            <p:nvPr/>
          </p:nvSpPr>
          <p:spPr bwMode="auto">
            <a:xfrm>
              <a:off x="4567499" y="5871487"/>
              <a:ext cx="1828272" cy="97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833" b="1" dirty="0">
                  <a:latin typeface="Calibri" panose="020F0502020204030204" pitchFamily="34" charset="0"/>
                  <a:cs typeface="Calibri" panose="020F0502020204030204" pitchFamily="34" charset="0"/>
                </a:rPr>
                <a:t>Decision</a:t>
              </a:r>
            </a:p>
            <a:p>
              <a:pPr algn="ctr"/>
              <a:r>
                <a:rPr lang="en-US" altLang="en-US" sz="2833" b="1" dirty="0">
                  <a:latin typeface="Calibri" panose="020F0502020204030204" pitchFamily="34" charset="0"/>
                  <a:cs typeface="Calibri" panose="020F0502020204030204" pitchFamily="34" charset="0"/>
                </a:rPr>
                <a:t>Quality</a:t>
              </a:r>
            </a:p>
          </p:txBody>
        </p:sp>
        <p:sp>
          <p:nvSpPr>
            <p:cNvPr id="14" name="Rectangle 12">
              <a:extLst>
                <a:ext uri="{FF2B5EF4-FFF2-40B4-BE49-F238E27FC236}">
                  <a16:creationId xmlns:a16="http://schemas.microsoft.com/office/drawing/2014/main" id="{E3BB29B0-3AB6-4C1A-82BA-5E2481045346}"/>
                </a:ext>
              </a:extLst>
            </p:cNvPr>
            <p:cNvSpPr>
              <a:spLocks noChangeArrowheads="1"/>
            </p:cNvSpPr>
            <p:nvPr/>
          </p:nvSpPr>
          <p:spPr bwMode="auto">
            <a:xfrm>
              <a:off x="2076751" y="8128382"/>
              <a:ext cx="3224663" cy="953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1</a:t>
              </a:r>
            </a:p>
            <a:p>
              <a:pPr algn="ctr"/>
              <a:r>
                <a:rPr lang="en-US" altLang="en-US" sz="3000" b="1" dirty="0">
                  <a:latin typeface="Calibri" panose="020F0502020204030204" pitchFamily="34" charset="0"/>
                  <a:cs typeface="Calibri" panose="020F0502020204030204" pitchFamily="34" charset="0"/>
                </a:rPr>
                <a:t>Appropriate Frame</a:t>
              </a:r>
            </a:p>
          </p:txBody>
        </p:sp>
        <p:sp>
          <p:nvSpPr>
            <p:cNvPr id="15" name="Rectangle 13">
              <a:extLst>
                <a:ext uri="{FF2B5EF4-FFF2-40B4-BE49-F238E27FC236}">
                  <a16:creationId xmlns:a16="http://schemas.microsoft.com/office/drawing/2014/main" id="{8102248C-DAAE-4DB3-B154-CA35CCF55FFE}"/>
                </a:ext>
              </a:extLst>
            </p:cNvPr>
            <p:cNvSpPr>
              <a:spLocks noChangeArrowheads="1"/>
            </p:cNvSpPr>
            <p:nvPr/>
          </p:nvSpPr>
          <p:spPr bwMode="auto">
            <a:xfrm>
              <a:off x="961358" y="5837091"/>
              <a:ext cx="2227532" cy="14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2</a:t>
              </a:r>
            </a:p>
            <a:p>
              <a:pPr algn="ctr"/>
              <a:r>
                <a:rPr lang="en-US" altLang="en-US" sz="3000" b="1" dirty="0">
                  <a:latin typeface="Calibri" panose="020F0502020204030204" pitchFamily="34" charset="0"/>
                  <a:cs typeface="Calibri" panose="020F0502020204030204" pitchFamily="34" charset="0"/>
                </a:rPr>
                <a:t>Creative</a:t>
              </a:r>
            </a:p>
            <a:p>
              <a:pPr algn="ctr"/>
              <a:r>
                <a:rPr lang="en-US" altLang="en-US" sz="3000" b="1" dirty="0">
                  <a:latin typeface="Calibri" panose="020F0502020204030204" pitchFamily="34" charset="0"/>
                  <a:cs typeface="Calibri" panose="020F0502020204030204" pitchFamily="34" charset="0"/>
                </a:rPr>
                <a:t> Alternatives</a:t>
              </a:r>
            </a:p>
          </p:txBody>
        </p:sp>
        <p:sp>
          <p:nvSpPr>
            <p:cNvPr id="16" name="Rectangle 14">
              <a:extLst>
                <a:ext uri="{FF2B5EF4-FFF2-40B4-BE49-F238E27FC236}">
                  <a16:creationId xmlns:a16="http://schemas.microsoft.com/office/drawing/2014/main" id="{6525BDEA-B5FC-40F3-99E6-22F930138E74}"/>
                </a:ext>
              </a:extLst>
            </p:cNvPr>
            <p:cNvSpPr>
              <a:spLocks noChangeArrowheads="1"/>
            </p:cNvSpPr>
            <p:nvPr/>
          </p:nvSpPr>
          <p:spPr bwMode="auto">
            <a:xfrm>
              <a:off x="1570703" y="3466425"/>
              <a:ext cx="2186239" cy="14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3</a:t>
              </a:r>
            </a:p>
            <a:p>
              <a:pPr algn="ctr"/>
              <a:r>
                <a:rPr lang="en-US" altLang="en-US" sz="3000" b="1" dirty="0">
                  <a:latin typeface="Calibri" panose="020F0502020204030204" pitchFamily="34" charset="0"/>
                  <a:cs typeface="Calibri" panose="020F0502020204030204" pitchFamily="34" charset="0"/>
                </a:rPr>
                <a:t>Meaningful</a:t>
              </a:r>
            </a:p>
            <a:p>
              <a:pPr algn="ctr"/>
              <a:r>
                <a:rPr lang="en-US" altLang="en-US" sz="3000" b="1" dirty="0">
                  <a:latin typeface="Calibri" panose="020F0502020204030204" pitchFamily="34" charset="0"/>
                  <a:cs typeface="Calibri" panose="020F0502020204030204" pitchFamily="34" charset="0"/>
                </a:rPr>
                <a:t>Information</a:t>
              </a:r>
              <a:r>
                <a:rPr lang="en-US" altLang="en-US" sz="2500" b="1" dirty="0">
                  <a:latin typeface="Calibri" panose="020F0502020204030204" pitchFamily="34" charset="0"/>
                  <a:cs typeface="Calibri" panose="020F0502020204030204" pitchFamily="34" charset="0"/>
                </a:rPr>
                <a:t> </a:t>
              </a:r>
            </a:p>
          </p:txBody>
        </p:sp>
        <p:sp>
          <p:nvSpPr>
            <p:cNvPr id="17" name="Rectangle 15">
              <a:extLst>
                <a:ext uri="{FF2B5EF4-FFF2-40B4-BE49-F238E27FC236}">
                  <a16:creationId xmlns:a16="http://schemas.microsoft.com/office/drawing/2014/main" id="{81372862-F61C-43B8-A7EC-CDABB4EC2F55}"/>
                </a:ext>
              </a:extLst>
            </p:cNvPr>
            <p:cNvSpPr>
              <a:spLocks noChangeArrowheads="1"/>
            </p:cNvSpPr>
            <p:nvPr/>
          </p:nvSpPr>
          <p:spPr bwMode="auto">
            <a:xfrm>
              <a:off x="6838994" y="3170091"/>
              <a:ext cx="2172132" cy="14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4</a:t>
              </a:r>
            </a:p>
            <a:p>
              <a:pPr algn="ctr"/>
              <a:r>
                <a:rPr lang="en-US" altLang="en-US" sz="3000" b="1" dirty="0">
                  <a:latin typeface="Calibri" panose="020F0502020204030204" pitchFamily="34" charset="0"/>
                  <a:cs typeface="Calibri" panose="020F0502020204030204" pitchFamily="34" charset="0"/>
                </a:rPr>
                <a:t>Clear Values</a:t>
              </a:r>
            </a:p>
            <a:p>
              <a:pPr algn="ctr"/>
              <a:r>
                <a:rPr lang="en-US" altLang="en-US" sz="3000" b="1" dirty="0">
                  <a:latin typeface="Calibri" panose="020F0502020204030204" pitchFamily="34" charset="0"/>
                  <a:cs typeface="Calibri" panose="020F0502020204030204" pitchFamily="34" charset="0"/>
                </a:rPr>
                <a:t>&amp; Trade-offs</a:t>
              </a:r>
            </a:p>
          </p:txBody>
        </p:sp>
        <p:sp>
          <p:nvSpPr>
            <p:cNvPr id="18" name="Rectangle 16">
              <a:extLst>
                <a:ext uri="{FF2B5EF4-FFF2-40B4-BE49-F238E27FC236}">
                  <a16:creationId xmlns:a16="http://schemas.microsoft.com/office/drawing/2014/main" id="{20972D52-7C69-4042-BC56-987F7355A8F8}"/>
                </a:ext>
              </a:extLst>
            </p:cNvPr>
            <p:cNvSpPr>
              <a:spLocks noChangeArrowheads="1"/>
            </p:cNvSpPr>
            <p:nvPr/>
          </p:nvSpPr>
          <p:spPr bwMode="auto">
            <a:xfrm>
              <a:off x="7667537" y="5670403"/>
              <a:ext cx="1853840" cy="14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5</a:t>
              </a:r>
            </a:p>
            <a:p>
              <a:pPr algn="ctr"/>
              <a:r>
                <a:rPr lang="en-US" altLang="en-US" sz="3000" b="1" dirty="0">
                  <a:latin typeface="Calibri" panose="020F0502020204030204" pitchFamily="34" charset="0"/>
                  <a:cs typeface="Calibri" panose="020F0502020204030204" pitchFamily="34" charset="0"/>
                </a:rPr>
                <a:t>Logical</a:t>
              </a:r>
            </a:p>
            <a:p>
              <a:pPr algn="ctr"/>
              <a:r>
                <a:rPr lang="en-US" altLang="en-US" sz="3000" b="1" dirty="0">
                  <a:latin typeface="Calibri" panose="020F0502020204030204" pitchFamily="34" charset="0"/>
                  <a:cs typeface="Calibri" panose="020F0502020204030204" pitchFamily="34" charset="0"/>
                </a:rPr>
                <a:t>Reasoning</a:t>
              </a:r>
            </a:p>
          </p:txBody>
        </p:sp>
        <p:sp>
          <p:nvSpPr>
            <p:cNvPr id="19" name="Rectangle 17">
              <a:extLst>
                <a:ext uri="{FF2B5EF4-FFF2-40B4-BE49-F238E27FC236}">
                  <a16:creationId xmlns:a16="http://schemas.microsoft.com/office/drawing/2014/main" id="{310E46D7-1E11-4901-876F-2FF83FC6D045}"/>
                </a:ext>
              </a:extLst>
            </p:cNvPr>
            <p:cNvSpPr>
              <a:spLocks noChangeArrowheads="1"/>
            </p:cNvSpPr>
            <p:nvPr/>
          </p:nvSpPr>
          <p:spPr bwMode="auto">
            <a:xfrm>
              <a:off x="6593261" y="7959050"/>
              <a:ext cx="2314351" cy="14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3187" tIns="52917" rIns="103187" bIns="52917">
              <a:spAutoFit/>
            </a:bodyPr>
            <a:lstStyle>
              <a:lvl1pPr defTabSz="406400">
                <a:defRPr sz="2400">
                  <a:solidFill>
                    <a:schemeClr val="tx1"/>
                  </a:solidFill>
                  <a:latin typeface="Times New Roman" panose="02020603050405020304" pitchFamily="18" charset="0"/>
                </a:defRPr>
              </a:lvl1pPr>
              <a:lvl2pPr marL="306388" defTabSz="406400">
                <a:defRPr sz="2400">
                  <a:solidFill>
                    <a:schemeClr val="tx1"/>
                  </a:solidFill>
                  <a:latin typeface="Times New Roman" panose="02020603050405020304" pitchFamily="18" charset="0"/>
                </a:defRPr>
              </a:lvl2pPr>
              <a:lvl3pPr marL="608013" defTabSz="406400">
                <a:defRPr sz="2400">
                  <a:solidFill>
                    <a:schemeClr val="tx1"/>
                  </a:solidFill>
                  <a:latin typeface="Times New Roman" panose="02020603050405020304" pitchFamily="18" charset="0"/>
                </a:defRPr>
              </a:lvl3pPr>
              <a:lvl4pPr marL="915988" defTabSz="406400">
                <a:defRPr sz="2400">
                  <a:solidFill>
                    <a:schemeClr val="tx1"/>
                  </a:solidFill>
                  <a:latin typeface="Times New Roman" panose="02020603050405020304" pitchFamily="18" charset="0"/>
                </a:defRPr>
              </a:lvl4pPr>
              <a:lvl5pPr marL="1220788" defTabSz="406400">
                <a:defRPr sz="2400">
                  <a:solidFill>
                    <a:schemeClr val="tx1"/>
                  </a:solidFill>
                  <a:latin typeface="Times New Roman" panose="02020603050405020304" pitchFamily="18" charset="0"/>
                </a:defRPr>
              </a:lvl5pPr>
              <a:lvl6pPr marL="1677988" defTabSz="406400" eaLnBrk="0" fontAlgn="base" hangingPunct="0">
                <a:spcBef>
                  <a:spcPct val="0"/>
                </a:spcBef>
                <a:spcAft>
                  <a:spcPct val="0"/>
                </a:spcAft>
                <a:defRPr sz="2400">
                  <a:solidFill>
                    <a:schemeClr val="tx1"/>
                  </a:solidFill>
                  <a:latin typeface="Times New Roman" panose="02020603050405020304" pitchFamily="18" charset="0"/>
                </a:defRPr>
              </a:lvl6pPr>
              <a:lvl7pPr marL="2135188" defTabSz="406400" eaLnBrk="0" fontAlgn="base" hangingPunct="0">
                <a:spcBef>
                  <a:spcPct val="0"/>
                </a:spcBef>
                <a:spcAft>
                  <a:spcPct val="0"/>
                </a:spcAft>
                <a:defRPr sz="2400">
                  <a:solidFill>
                    <a:schemeClr val="tx1"/>
                  </a:solidFill>
                  <a:latin typeface="Times New Roman" panose="02020603050405020304" pitchFamily="18" charset="0"/>
                </a:defRPr>
              </a:lvl7pPr>
              <a:lvl8pPr marL="2592388" defTabSz="406400" eaLnBrk="0" fontAlgn="base" hangingPunct="0">
                <a:spcBef>
                  <a:spcPct val="0"/>
                </a:spcBef>
                <a:spcAft>
                  <a:spcPct val="0"/>
                </a:spcAft>
                <a:defRPr sz="2400">
                  <a:solidFill>
                    <a:schemeClr val="tx1"/>
                  </a:solidFill>
                  <a:latin typeface="Times New Roman" panose="02020603050405020304" pitchFamily="18" charset="0"/>
                </a:defRPr>
              </a:lvl8pPr>
              <a:lvl9pPr marL="3049588" defTabSz="4064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dirty="0">
                  <a:latin typeface="Calibri" panose="020F0502020204030204" pitchFamily="34" charset="0"/>
                  <a:cs typeface="Calibri" panose="020F0502020204030204" pitchFamily="34" charset="0"/>
                </a:rPr>
                <a:t>6</a:t>
              </a:r>
            </a:p>
            <a:p>
              <a:pPr algn="ctr"/>
              <a:r>
                <a:rPr lang="en-US" altLang="en-US" sz="3000" b="1" dirty="0">
                  <a:latin typeface="Calibri" panose="020F0502020204030204" pitchFamily="34" charset="0"/>
                  <a:cs typeface="Calibri" panose="020F0502020204030204" pitchFamily="34" charset="0"/>
                </a:rPr>
                <a:t>Commitment</a:t>
              </a:r>
            </a:p>
            <a:p>
              <a:pPr algn="ctr"/>
              <a:r>
                <a:rPr lang="en-US" altLang="en-US" sz="3000" b="1" dirty="0">
                  <a:latin typeface="Calibri" panose="020F0502020204030204" pitchFamily="34" charset="0"/>
                  <a:cs typeface="Calibri" panose="020F0502020204030204" pitchFamily="34" charset="0"/>
                </a:rPr>
                <a:t>to Action</a:t>
              </a:r>
            </a:p>
          </p:txBody>
        </p:sp>
        <p:grpSp>
          <p:nvGrpSpPr>
            <p:cNvPr id="20" name="Group 18">
              <a:extLst>
                <a:ext uri="{FF2B5EF4-FFF2-40B4-BE49-F238E27FC236}">
                  <a16:creationId xmlns:a16="http://schemas.microsoft.com/office/drawing/2014/main" id="{7A0E2112-449F-4DED-81F0-61727EB5476D}"/>
                </a:ext>
              </a:extLst>
            </p:cNvPr>
            <p:cNvGrpSpPr>
              <a:grpSpLocks/>
            </p:cNvGrpSpPr>
            <p:nvPr/>
          </p:nvGrpSpPr>
          <p:grpSpPr bwMode="auto">
            <a:xfrm>
              <a:off x="4272539" y="4245046"/>
              <a:ext cx="2326959" cy="3176898"/>
              <a:chOff x="1153" y="1393"/>
              <a:chExt cx="1055" cy="1679"/>
            </a:xfrm>
          </p:grpSpPr>
          <p:sp>
            <p:nvSpPr>
              <p:cNvPr id="28" name="Line 19">
                <a:extLst>
                  <a:ext uri="{FF2B5EF4-FFF2-40B4-BE49-F238E27FC236}">
                    <a16:creationId xmlns:a16="http://schemas.microsoft.com/office/drawing/2014/main" id="{B3A56652-C0F7-46F5-9A7C-C8472F2DF4E0}"/>
                  </a:ext>
                </a:extLst>
              </p:cNvPr>
              <p:cNvSpPr>
                <a:spLocks noChangeShapeType="1"/>
              </p:cNvSpPr>
              <p:nvPr/>
            </p:nvSpPr>
            <p:spPr bwMode="auto">
              <a:xfrm flipH="1" flipV="1">
                <a:off x="1153" y="1393"/>
                <a:ext cx="46" cy="1246"/>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9" name="Line 20">
                <a:extLst>
                  <a:ext uri="{FF2B5EF4-FFF2-40B4-BE49-F238E27FC236}">
                    <a16:creationId xmlns:a16="http://schemas.microsoft.com/office/drawing/2014/main" id="{3D0F0F55-9790-429B-8A5D-1E5DE9CD3439}"/>
                  </a:ext>
                </a:extLst>
              </p:cNvPr>
              <p:cNvSpPr>
                <a:spLocks noChangeShapeType="1"/>
              </p:cNvSpPr>
              <p:nvPr/>
            </p:nvSpPr>
            <p:spPr bwMode="auto">
              <a:xfrm>
                <a:off x="1154" y="1394"/>
                <a:ext cx="814" cy="862"/>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30" name="Line 21">
                <a:extLst>
                  <a:ext uri="{FF2B5EF4-FFF2-40B4-BE49-F238E27FC236}">
                    <a16:creationId xmlns:a16="http://schemas.microsoft.com/office/drawing/2014/main" id="{74CB7F59-CB99-47A1-955A-BD61D46FFE7B}"/>
                  </a:ext>
                </a:extLst>
              </p:cNvPr>
              <p:cNvSpPr>
                <a:spLocks noChangeShapeType="1"/>
              </p:cNvSpPr>
              <p:nvPr/>
            </p:nvSpPr>
            <p:spPr bwMode="auto">
              <a:xfrm>
                <a:off x="1970" y="2258"/>
                <a:ext cx="238" cy="334"/>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31" name="Line 22">
                <a:extLst>
                  <a:ext uri="{FF2B5EF4-FFF2-40B4-BE49-F238E27FC236}">
                    <a16:creationId xmlns:a16="http://schemas.microsoft.com/office/drawing/2014/main" id="{37D1D386-89C3-46AC-8EF6-300614D2AB6F}"/>
                  </a:ext>
                </a:extLst>
              </p:cNvPr>
              <p:cNvSpPr>
                <a:spLocks noChangeShapeType="1"/>
              </p:cNvSpPr>
              <p:nvPr/>
            </p:nvSpPr>
            <p:spPr bwMode="auto">
              <a:xfrm flipH="1">
                <a:off x="2018" y="2594"/>
                <a:ext cx="190" cy="430"/>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32" name="Line 23">
                <a:extLst>
                  <a:ext uri="{FF2B5EF4-FFF2-40B4-BE49-F238E27FC236}">
                    <a16:creationId xmlns:a16="http://schemas.microsoft.com/office/drawing/2014/main" id="{4441AEF9-E993-49D6-89A7-A2FF989A1C1F}"/>
                  </a:ext>
                </a:extLst>
              </p:cNvPr>
              <p:cNvSpPr>
                <a:spLocks noChangeShapeType="1"/>
              </p:cNvSpPr>
              <p:nvPr/>
            </p:nvSpPr>
            <p:spPr bwMode="auto">
              <a:xfrm flipH="1">
                <a:off x="1490" y="3026"/>
                <a:ext cx="526" cy="46"/>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33" name="Line 24">
                <a:extLst>
                  <a:ext uri="{FF2B5EF4-FFF2-40B4-BE49-F238E27FC236}">
                    <a16:creationId xmlns:a16="http://schemas.microsoft.com/office/drawing/2014/main" id="{F3812A3A-8BD5-44D0-A7F2-FCA4826B78C1}"/>
                  </a:ext>
                </a:extLst>
              </p:cNvPr>
              <p:cNvSpPr>
                <a:spLocks noChangeShapeType="1"/>
              </p:cNvSpPr>
              <p:nvPr/>
            </p:nvSpPr>
            <p:spPr bwMode="auto">
              <a:xfrm flipH="1" flipV="1">
                <a:off x="1201" y="2641"/>
                <a:ext cx="286" cy="430"/>
              </a:xfrm>
              <a:prstGeom prst="line">
                <a:avLst/>
              </a:prstGeom>
              <a:noFill/>
              <a:ln w="508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grpSp>
        <p:grpSp>
          <p:nvGrpSpPr>
            <p:cNvPr id="21" name="Group 25">
              <a:extLst>
                <a:ext uri="{FF2B5EF4-FFF2-40B4-BE49-F238E27FC236}">
                  <a16:creationId xmlns:a16="http://schemas.microsoft.com/office/drawing/2014/main" id="{2FD145B2-02F1-4812-A896-BCA6520854CE}"/>
                </a:ext>
              </a:extLst>
            </p:cNvPr>
            <p:cNvGrpSpPr>
              <a:grpSpLocks/>
            </p:cNvGrpSpPr>
            <p:nvPr/>
          </p:nvGrpSpPr>
          <p:grpSpPr bwMode="auto">
            <a:xfrm>
              <a:off x="4443145" y="5389944"/>
              <a:ext cx="2029353" cy="2794000"/>
              <a:chOff x="1393" y="2304"/>
              <a:chExt cx="767" cy="1056"/>
            </a:xfrm>
          </p:grpSpPr>
          <p:sp>
            <p:nvSpPr>
              <p:cNvPr id="22" name="Line 26">
                <a:extLst>
                  <a:ext uri="{FF2B5EF4-FFF2-40B4-BE49-F238E27FC236}">
                    <a16:creationId xmlns:a16="http://schemas.microsoft.com/office/drawing/2014/main" id="{31C2436C-C713-43E2-B6E1-59CA5036A1C3}"/>
                  </a:ext>
                </a:extLst>
              </p:cNvPr>
              <p:cNvSpPr>
                <a:spLocks noChangeShapeType="1"/>
              </p:cNvSpPr>
              <p:nvPr/>
            </p:nvSpPr>
            <p:spPr bwMode="auto">
              <a:xfrm flipH="1" flipV="1">
                <a:off x="1537" y="2977"/>
                <a:ext cx="622" cy="334"/>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3" name="Line 27">
                <a:extLst>
                  <a:ext uri="{FF2B5EF4-FFF2-40B4-BE49-F238E27FC236}">
                    <a16:creationId xmlns:a16="http://schemas.microsoft.com/office/drawing/2014/main" id="{130C012A-9C08-4E0D-BCD2-61FF49343A56}"/>
                  </a:ext>
                </a:extLst>
              </p:cNvPr>
              <p:cNvSpPr>
                <a:spLocks noChangeShapeType="1"/>
              </p:cNvSpPr>
              <p:nvPr/>
            </p:nvSpPr>
            <p:spPr bwMode="auto">
              <a:xfrm flipH="1" flipV="1">
                <a:off x="1393" y="2593"/>
                <a:ext cx="142" cy="382"/>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4" name="Line 28">
                <a:extLst>
                  <a:ext uri="{FF2B5EF4-FFF2-40B4-BE49-F238E27FC236}">
                    <a16:creationId xmlns:a16="http://schemas.microsoft.com/office/drawing/2014/main" id="{9C7A669B-52AE-4DC8-AF28-A5EB5E34AD27}"/>
                  </a:ext>
                </a:extLst>
              </p:cNvPr>
              <p:cNvSpPr>
                <a:spLocks noChangeShapeType="1"/>
              </p:cNvSpPr>
              <p:nvPr/>
            </p:nvSpPr>
            <p:spPr bwMode="auto">
              <a:xfrm flipV="1">
                <a:off x="1393" y="2305"/>
                <a:ext cx="190" cy="286"/>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5" name="Line 29">
                <a:extLst>
                  <a:ext uri="{FF2B5EF4-FFF2-40B4-BE49-F238E27FC236}">
                    <a16:creationId xmlns:a16="http://schemas.microsoft.com/office/drawing/2014/main" id="{FB5BD50E-B796-41F3-841D-08C692C499B0}"/>
                  </a:ext>
                </a:extLst>
              </p:cNvPr>
              <p:cNvSpPr>
                <a:spLocks noChangeShapeType="1"/>
              </p:cNvSpPr>
              <p:nvPr/>
            </p:nvSpPr>
            <p:spPr bwMode="auto">
              <a:xfrm>
                <a:off x="1586" y="2304"/>
                <a:ext cx="382" cy="0"/>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6" name="Line 30">
                <a:extLst>
                  <a:ext uri="{FF2B5EF4-FFF2-40B4-BE49-F238E27FC236}">
                    <a16:creationId xmlns:a16="http://schemas.microsoft.com/office/drawing/2014/main" id="{D1CDBB40-29D6-4F58-BDA6-50BFC9F787E6}"/>
                  </a:ext>
                </a:extLst>
              </p:cNvPr>
              <p:cNvSpPr>
                <a:spLocks noChangeShapeType="1"/>
              </p:cNvSpPr>
              <p:nvPr/>
            </p:nvSpPr>
            <p:spPr bwMode="auto">
              <a:xfrm>
                <a:off x="1970" y="2306"/>
                <a:ext cx="190" cy="334"/>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sp>
            <p:nvSpPr>
              <p:cNvPr id="27" name="Line 31">
                <a:extLst>
                  <a:ext uri="{FF2B5EF4-FFF2-40B4-BE49-F238E27FC236}">
                    <a16:creationId xmlns:a16="http://schemas.microsoft.com/office/drawing/2014/main" id="{A2191417-D2DA-47EA-A63F-4FC033FDA2BB}"/>
                  </a:ext>
                </a:extLst>
              </p:cNvPr>
              <p:cNvSpPr>
                <a:spLocks noChangeShapeType="1"/>
              </p:cNvSpPr>
              <p:nvPr/>
            </p:nvSpPr>
            <p:spPr bwMode="auto">
              <a:xfrm>
                <a:off x="2160" y="2642"/>
                <a:ext cx="0" cy="718"/>
              </a:xfrm>
              <a:prstGeom prst="line">
                <a:avLst/>
              </a:prstGeom>
              <a:noFill/>
              <a:ln w="508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680" dirty="0">
                  <a:latin typeface="Calibri" panose="020F0502020204030204" pitchFamily="34" charset="0"/>
                  <a:cs typeface="Calibri" panose="020F0502020204030204" pitchFamily="34" charset="0"/>
                </a:endParaRPr>
              </a:p>
            </p:txBody>
          </p:sp>
        </p:grpSp>
      </p:grpSp>
      <p:sp>
        <p:nvSpPr>
          <p:cNvPr id="34" name="Rectangle 20">
            <a:extLst>
              <a:ext uri="{FF2B5EF4-FFF2-40B4-BE49-F238E27FC236}">
                <a16:creationId xmlns:a16="http://schemas.microsoft.com/office/drawing/2014/main" id="{1F3413DE-EF3E-4AD3-8284-CB43984B3E03}"/>
              </a:ext>
            </a:extLst>
          </p:cNvPr>
          <p:cNvSpPr>
            <a:spLocks noChangeArrowheads="1"/>
          </p:cNvSpPr>
          <p:nvPr/>
        </p:nvSpPr>
        <p:spPr bwMode="auto">
          <a:xfrm>
            <a:off x="13377915" y="9837602"/>
            <a:ext cx="5489965" cy="401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53458" tIns="76730" rIns="153458" bIns="76730">
            <a:spAutoFit/>
          </a:bodyPr>
          <a:lstStyle/>
          <a:p>
            <a:pPr>
              <a:spcBef>
                <a:spcPct val="50000"/>
              </a:spcBef>
            </a:pPr>
            <a:r>
              <a:rPr lang="en-US" altLang="en-US" sz="1600" dirty="0">
                <a:latin typeface="Calibri" panose="020F0502020204030204" pitchFamily="34" charset="0"/>
                <a:cs typeface="Calibri" panose="020F0502020204030204" pitchFamily="34" charset="0"/>
              </a:rPr>
              <a:t>Source: Spider Diagram attributed to Strategic Decision Group</a:t>
            </a:r>
          </a:p>
        </p:txBody>
      </p:sp>
    </p:spTree>
    <p:extLst>
      <p:ext uri="{BB962C8B-B14F-4D97-AF65-F5344CB8AC3E}">
        <p14:creationId xmlns:p14="http://schemas.microsoft.com/office/powerpoint/2010/main" val="144631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“Downside” is a great word, but what does it mean analytically?</a:t>
            </a:r>
          </a:p>
        </p:txBody>
      </p:sp>
      <p:sp>
        <p:nvSpPr>
          <p:cNvPr id="4" name="Slide Number Placeholder 3"/>
          <p:cNvSpPr>
            <a:spLocks noGrp="1"/>
          </p:cNvSpPr>
          <p:nvPr>
            <p:ph type="sldNum" sz="quarter" idx="4294967295"/>
          </p:nvPr>
        </p:nvSpPr>
        <p:spPr>
          <a:xfrm>
            <a:off x="19148425" y="11058525"/>
            <a:ext cx="1171575" cy="371475"/>
          </a:xfrm>
          <a:prstGeom prst="rect">
            <a:avLst/>
          </a:prstGeom>
        </p:spPr>
        <p:txBody>
          <a:bodyPr/>
          <a:lstStyle/>
          <a:p>
            <a:fld id="{B4DB0E65-EF00-7F4C-860A-46B7C286D3E3}" type="slidenum">
              <a:rPr lang="en-US" smtClean="0"/>
              <a:pPr/>
              <a:t>5</a:t>
            </a:fld>
            <a:endParaRPr lang="en-US" dirty="0"/>
          </a:p>
        </p:txBody>
      </p:sp>
      <p:sp>
        <p:nvSpPr>
          <p:cNvPr id="5" name="Content Placeholder 2"/>
          <p:cNvSpPr txBox="1">
            <a:spLocks/>
          </p:cNvSpPr>
          <p:nvPr/>
        </p:nvSpPr>
        <p:spPr>
          <a:xfrm>
            <a:off x="1091184" y="2416437"/>
            <a:ext cx="14224000" cy="4699002"/>
          </a:xfrm>
          <a:prstGeom prst="rect">
            <a:avLst/>
          </a:prstGeom>
        </p:spPr>
        <p:txBody>
          <a:bodyPr vert="horz" lIns="0" tIns="0" rIns="0" bIns="0" rtlCol="0" anchor="t" anchorCtr="0">
            <a:normAutofit/>
          </a:bodyPr>
          <a:lstStyle>
            <a:lvl1pPr marL="342900" indent="-342900" algn="l" defTabSz="457200" rtl="0" eaLnBrk="1" latinLnBrk="0" hangingPunct="1">
              <a:spcBef>
                <a:spcPts val="528"/>
              </a:spcBef>
              <a:spcAft>
                <a:spcPts val="528"/>
              </a:spcAft>
              <a:buClr>
                <a:srgbClr val="333333"/>
              </a:buClr>
              <a:buFont typeface="Wingdings" charset="2"/>
              <a:buChar char="§"/>
              <a:defRPr sz="2000" kern="1200">
                <a:solidFill>
                  <a:srgbClr val="333333"/>
                </a:solidFill>
                <a:latin typeface="Arial"/>
                <a:ea typeface="+mn-ea"/>
                <a:cs typeface="Arial"/>
              </a:defRPr>
            </a:lvl1pPr>
            <a:lvl2pPr marL="742950" indent="-285750" algn="l" defTabSz="457200" rtl="0" eaLnBrk="1" latinLnBrk="0" hangingPunct="1">
              <a:spcBef>
                <a:spcPts val="528"/>
              </a:spcBef>
              <a:spcAft>
                <a:spcPts val="528"/>
              </a:spcAft>
              <a:buClr>
                <a:srgbClr val="333333"/>
              </a:buClr>
              <a:buFont typeface="Arial"/>
              <a:buChar char="–"/>
              <a:defRPr sz="1800" kern="1200">
                <a:solidFill>
                  <a:srgbClr val="333333"/>
                </a:solidFill>
                <a:latin typeface="Arial"/>
                <a:ea typeface="+mn-ea"/>
                <a:cs typeface="Arial"/>
              </a:defRPr>
            </a:lvl2pPr>
            <a:lvl3pPr marL="1143000" indent="-228600" algn="l" defTabSz="457200" rtl="0" eaLnBrk="1" latinLnBrk="0" hangingPunct="1">
              <a:spcBef>
                <a:spcPts val="528"/>
              </a:spcBef>
              <a:spcAft>
                <a:spcPts val="528"/>
              </a:spcAft>
              <a:buClr>
                <a:srgbClr val="333333"/>
              </a:buClr>
              <a:buFont typeface="Arial"/>
              <a:buChar char="•"/>
              <a:defRPr sz="1800" kern="1200">
                <a:solidFill>
                  <a:srgbClr val="333333"/>
                </a:solidFill>
                <a:latin typeface="Arial"/>
                <a:ea typeface="+mn-ea"/>
                <a:cs typeface="Arial"/>
              </a:defRPr>
            </a:lvl3pPr>
            <a:lvl4pPr marL="1600200" indent="-228600" algn="l" defTabSz="457200" rtl="0" eaLnBrk="1" latinLnBrk="0" hangingPunct="1">
              <a:spcBef>
                <a:spcPts val="528"/>
              </a:spcBef>
              <a:spcAft>
                <a:spcPts val="528"/>
              </a:spcAft>
              <a:buClr>
                <a:srgbClr val="333333"/>
              </a:buClr>
              <a:buSzPct val="65000"/>
              <a:buFont typeface="Wingdings 3" charset="2"/>
              <a:buChar char=""/>
              <a:defRPr sz="1800" kern="1200">
                <a:solidFill>
                  <a:srgbClr val="333333"/>
                </a:solidFill>
                <a:latin typeface="Arial"/>
                <a:ea typeface="+mn-ea"/>
                <a:cs typeface="Arial"/>
              </a:defRPr>
            </a:lvl4pPr>
            <a:lvl5pPr marL="2057400" indent="-228600" algn="l" defTabSz="457200" rtl="0" eaLnBrk="1" latinLnBrk="0" hangingPunct="1">
              <a:spcBef>
                <a:spcPts val="528"/>
              </a:spcBef>
              <a:spcAft>
                <a:spcPts val="528"/>
              </a:spcAft>
              <a:buClr>
                <a:srgbClr val="333333"/>
              </a:buClr>
              <a:buSzPct val="65000"/>
              <a:buFont typeface="Courier New"/>
              <a:buChar char="o"/>
              <a:defRPr sz="1800" kern="1200">
                <a:solidFill>
                  <a:srgbClr val="333333"/>
                </a:solidFill>
                <a:latin typeface="Arial"/>
                <a:ea typeface="+mn-ea"/>
                <a:cs typeface="Arial"/>
              </a:defRPr>
            </a:lvl5pPr>
            <a:lvl6pPr marL="2514600" indent="-228600" algn="l" defTabSz="457200" rtl="0" eaLnBrk="1" latinLnBrk="0" hangingPunct="1">
              <a:spcBef>
                <a:spcPct val="20000"/>
              </a:spcBef>
              <a:buClr>
                <a:srgbClr val="333333"/>
              </a:buClr>
              <a:buSzPct val="50000"/>
              <a:buFont typeface="Wingdings" charset="2"/>
              <a:buChar char="u"/>
              <a:defRPr sz="1800" kern="1200">
                <a:solidFill>
                  <a:schemeClr val="tx1"/>
                </a:solidFill>
                <a:latin typeface="Arial"/>
                <a:ea typeface="+mn-ea"/>
                <a:cs typeface="Arial"/>
              </a:defRPr>
            </a:lvl6pPr>
            <a:lvl7pPr marL="2971800" indent="-228600" algn="l" defTabSz="457200" rtl="0" eaLnBrk="1" latinLnBrk="0" hangingPunct="1">
              <a:spcBef>
                <a:spcPct val="20000"/>
              </a:spcBef>
              <a:buClr>
                <a:srgbClr val="333333"/>
              </a:buClr>
              <a:buSzPct val="70000"/>
              <a:buFont typeface="Wingdings" charset="2"/>
              <a:buChar char=""/>
              <a:defRPr sz="1800" kern="1200">
                <a:solidFill>
                  <a:schemeClr val="tx1"/>
                </a:solidFill>
                <a:latin typeface="Arial"/>
                <a:ea typeface="+mn-ea"/>
                <a:cs typeface="Arial"/>
              </a:defRPr>
            </a:lvl7pPr>
            <a:lvl8pPr marL="3429000" indent="-228600" algn="l" defTabSz="457200" rtl="0" eaLnBrk="1" latinLnBrk="0" hangingPunct="1">
              <a:spcBef>
                <a:spcPct val="20000"/>
              </a:spcBef>
              <a:buClr>
                <a:srgbClr val="333333"/>
              </a:buClr>
              <a:buSzPct val="50000"/>
              <a:buFont typeface="Wingdings" charset="2"/>
              <a:buChar char=""/>
              <a:defRPr sz="1800" kern="1200">
                <a:solidFill>
                  <a:schemeClr val="tx1"/>
                </a:solidFill>
                <a:latin typeface="Arial"/>
                <a:ea typeface="+mn-ea"/>
                <a:cs typeface="Arial"/>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333" dirty="0"/>
              <a:t>How do we measure downside?</a:t>
            </a:r>
          </a:p>
          <a:p>
            <a:pPr marL="775246" lvl="1" indent="-386299">
              <a:buFont typeface="+mj-lt"/>
              <a:buAutoNum type="arabicPeriod"/>
            </a:pPr>
            <a:r>
              <a:rPr lang="en-US" sz="3000" dirty="0"/>
              <a:t>Probability of loss (~45%)</a:t>
            </a:r>
          </a:p>
          <a:p>
            <a:pPr marL="775246" lvl="1" indent="-386299">
              <a:buFont typeface="+mj-lt"/>
              <a:buAutoNum type="arabicPeriod"/>
            </a:pPr>
            <a:r>
              <a:rPr lang="en-US" sz="3000" dirty="0"/>
              <a:t>Mean Loss ($164)</a:t>
            </a:r>
          </a:p>
          <a:p>
            <a:pPr marL="775246" lvl="1" indent="-386299">
              <a:buFont typeface="+mj-lt"/>
              <a:buAutoNum type="arabicPeriod"/>
            </a:pPr>
            <a:r>
              <a:rPr lang="en-US" sz="3000" dirty="0"/>
              <a:t>Deviation from the mean (Standard Deviation) (1435)</a:t>
            </a:r>
          </a:p>
          <a:p>
            <a:pPr marL="775246" lvl="1" indent="-386299">
              <a:buFont typeface="+mj-lt"/>
              <a:buAutoNum type="arabicPeriod"/>
            </a:pPr>
            <a:r>
              <a:rPr lang="en-US" sz="3000" dirty="0"/>
              <a:t>Probability of being less than the Expected Value (52%)</a:t>
            </a:r>
          </a:p>
          <a:p>
            <a:pPr marL="775246" lvl="1" indent="-386299">
              <a:buFont typeface="+mj-lt"/>
              <a:buAutoNum type="arabicPeriod"/>
            </a:pPr>
            <a:r>
              <a:rPr lang="en-US" sz="3000" dirty="0"/>
              <a:t>Mean of outcomes when less than the Expected Value (Semi-Deviation) (657)</a:t>
            </a:r>
          </a:p>
          <a:p>
            <a:pPr marL="775246" lvl="1" indent="-386299">
              <a:buFont typeface="+mj-lt"/>
              <a:buAutoNum type="arabicPeriod"/>
            </a:pPr>
            <a:r>
              <a:rPr lang="en-US" sz="3000" dirty="0"/>
              <a:t>Probability of being less than 1500   (68%)</a:t>
            </a:r>
          </a:p>
        </p:txBody>
      </p:sp>
      <p:pic>
        <p:nvPicPr>
          <p:cNvPr id="6" name="Picture 4" descr="C:\Users\bhpu\AppData\Local\Microsoft\Windows\Temporary Internet Files\Content.IE5\0001NKHL\MC900326186[1].wmf"/>
          <p:cNvPicPr>
            <a:picLocks noChangeAspect="1" noChangeArrowheads="1"/>
          </p:cNvPicPr>
          <p:nvPr/>
        </p:nvPicPr>
        <p:blipFill>
          <a:blip r:embed="rId3"/>
          <a:srcRect/>
          <a:stretch>
            <a:fillRect/>
          </a:stretch>
        </p:blipFill>
        <p:spPr bwMode="auto">
          <a:xfrm>
            <a:off x="16540807" y="2562981"/>
            <a:ext cx="2607618" cy="2413000"/>
          </a:xfrm>
          <a:prstGeom prst="rect">
            <a:avLst/>
          </a:prstGeom>
          <a:noFill/>
        </p:spPr>
      </p:pic>
      <p:grpSp>
        <p:nvGrpSpPr>
          <p:cNvPr id="9" name="Group 8"/>
          <p:cNvGrpSpPr/>
          <p:nvPr/>
        </p:nvGrpSpPr>
        <p:grpSpPr>
          <a:xfrm>
            <a:off x="8890000" y="6469027"/>
            <a:ext cx="8128000" cy="4815770"/>
            <a:chOff x="2057400" y="3892338"/>
            <a:chExt cx="4876800" cy="2889462"/>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3892338"/>
              <a:ext cx="4876800" cy="288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Oval 7"/>
            <p:cNvSpPr/>
            <p:nvPr/>
          </p:nvSpPr>
          <p:spPr>
            <a:xfrm>
              <a:off x="2948940" y="5257800"/>
              <a:ext cx="251460" cy="228600"/>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1</a:t>
              </a:r>
            </a:p>
          </p:txBody>
        </p:sp>
        <p:sp>
          <p:nvSpPr>
            <p:cNvPr id="10" name="Oval 9"/>
            <p:cNvSpPr/>
            <p:nvPr/>
          </p:nvSpPr>
          <p:spPr>
            <a:xfrm>
              <a:off x="4495800" y="5222769"/>
              <a:ext cx="251460" cy="228600"/>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3</a:t>
              </a:r>
            </a:p>
          </p:txBody>
        </p:sp>
        <p:sp>
          <p:nvSpPr>
            <p:cNvPr id="11" name="Oval 10"/>
            <p:cNvSpPr/>
            <p:nvPr/>
          </p:nvSpPr>
          <p:spPr>
            <a:xfrm>
              <a:off x="3002280" y="6019800"/>
              <a:ext cx="251460" cy="228600"/>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2</a:t>
              </a:r>
            </a:p>
          </p:txBody>
        </p:sp>
        <p:sp>
          <p:nvSpPr>
            <p:cNvPr id="12" name="Oval 11"/>
            <p:cNvSpPr/>
            <p:nvPr/>
          </p:nvSpPr>
          <p:spPr>
            <a:xfrm>
              <a:off x="3810000" y="5489469"/>
              <a:ext cx="251460" cy="228600"/>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4</a:t>
              </a:r>
            </a:p>
          </p:txBody>
        </p:sp>
        <p:sp>
          <p:nvSpPr>
            <p:cNvPr id="13" name="Oval 12"/>
            <p:cNvSpPr/>
            <p:nvPr/>
          </p:nvSpPr>
          <p:spPr>
            <a:xfrm>
              <a:off x="3525046" y="5810191"/>
              <a:ext cx="251460" cy="228600"/>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5</a:t>
              </a:r>
            </a:p>
          </p:txBody>
        </p:sp>
      </p:grpSp>
      <p:sp>
        <p:nvSpPr>
          <p:cNvPr id="14" name="TextBox 13"/>
          <p:cNvSpPr txBox="1"/>
          <p:nvPr/>
        </p:nvSpPr>
        <p:spPr>
          <a:xfrm>
            <a:off x="1694688" y="7522927"/>
            <a:ext cx="5334000" cy="1118127"/>
          </a:xfrm>
          <a:prstGeom prst="rect">
            <a:avLst/>
          </a:prstGeom>
          <a:noFill/>
        </p:spPr>
        <p:txBody>
          <a:bodyPr wrap="square" rtlCol="0">
            <a:spAutoFit/>
          </a:bodyPr>
          <a:lstStyle/>
          <a:p>
            <a:r>
              <a:rPr lang="en-US" sz="3333" dirty="0">
                <a:latin typeface="Arial"/>
                <a:cs typeface="Arial"/>
              </a:rPr>
              <a:t>Management Needs to define “downside” or “risk”</a:t>
            </a:r>
          </a:p>
        </p:txBody>
      </p:sp>
      <p:sp>
        <p:nvSpPr>
          <p:cNvPr id="16" name="TextBox 15"/>
          <p:cNvSpPr txBox="1"/>
          <p:nvPr/>
        </p:nvSpPr>
        <p:spPr>
          <a:xfrm>
            <a:off x="9155373" y="6552432"/>
            <a:ext cx="2655627" cy="502766"/>
          </a:xfrm>
          <a:prstGeom prst="rect">
            <a:avLst/>
          </a:prstGeom>
          <a:noFill/>
        </p:spPr>
        <p:txBody>
          <a:bodyPr wrap="square" rtlCol="0">
            <a:spAutoFit/>
          </a:bodyPr>
          <a:lstStyle/>
          <a:p>
            <a:r>
              <a:rPr lang="en-US" sz="2667" dirty="0">
                <a:latin typeface="Arial"/>
                <a:cs typeface="Arial"/>
              </a:rPr>
              <a:t>(Sample)</a:t>
            </a:r>
            <a:endParaRPr lang="en-US" sz="3333" dirty="0">
              <a:latin typeface="Arial"/>
              <a:cs typeface="Arial"/>
            </a:endParaRPr>
          </a:p>
        </p:txBody>
      </p:sp>
      <p:cxnSp>
        <p:nvCxnSpPr>
          <p:cNvPr id="17" name="Straight Connector 16">
            <a:extLst>
              <a:ext uri="{FF2B5EF4-FFF2-40B4-BE49-F238E27FC236}">
                <a16:creationId xmlns:a16="http://schemas.microsoft.com/office/drawing/2014/main" id="{E95002ED-C66F-4FD2-891D-96B580DA05E5}"/>
              </a:ext>
            </a:extLst>
          </p:cNvPr>
          <p:cNvCxnSpPr/>
          <p:nvPr/>
        </p:nvCxnSpPr>
        <p:spPr>
          <a:xfrm flipV="1">
            <a:off x="12490704" y="8503920"/>
            <a:ext cx="0" cy="2337583"/>
          </a:xfrm>
          <a:prstGeom prst="line">
            <a:avLst/>
          </a:prstGeom>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5F0A65FF-3941-4917-894C-A65C0052BF36}"/>
              </a:ext>
            </a:extLst>
          </p:cNvPr>
          <p:cNvSpPr/>
          <p:nvPr/>
        </p:nvSpPr>
        <p:spPr>
          <a:xfrm>
            <a:off x="12307824" y="7932675"/>
            <a:ext cx="341376" cy="278637"/>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6</a:t>
            </a:r>
          </a:p>
        </p:txBody>
      </p:sp>
    </p:spTree>
    <p:extLst>
      <p:ext uri="{BB962C8B-B14F-4D97-AF65-F5344CB8AC3E}">
        <p14:creationId xmlns:p14="http://schemas.microsoft.com/office/powerpoint/2010/main" val="2426720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576" y="588497"/>
            <a:ext cx="19507072" cy="1258232"/>
          </a:xfrm>
        </p:spPr>
        <p:txBody>
          <a:bodyPr/>
          <a:lstStyle/>
          <a:p>
            <a:r>
              <a:rPr lang="en-US" dirty="0">
                <a:hlinkClick r:id="rId2"/>
              </a:rPr>
              <a:t>Resampling</a:t>
            </a:r>
            <a:r>
              <a:rPr lang="en-US" dirty="0"/>
              <a:t> is a technique to incorporate uncertainty based on prior history </a:t>
            </a:r>
          </a:p>
        </p:txBody>
      </p:sp>
      <p:sp>
        <p:nvSpPr>
          <p:cNvPr id="3" name="Content Placeholder 2"/>
          <p:cNvSpPr>
            <a:spLocks noGrp="1"/>
          </p:cNvSpPr>
          <p:nvPr>
            <p:ph sz="quarter" idx="10"/>
          </p:nvPr>
        </p:nvSpPr>
        <p:spPr/>
        <p:txBody>
          <a:bodyPr/>
          <a:lstStyle/>
          <a:p>
            <a:r>
              <a:rPr lang="en-US" dirty="0"/>
              <a:t>Given a decision policy (portfolio) we can use resampling to incorporate uncertainty based on the historical uncertainty.</a:t>
            </a:r>
          </a:p>
          <a:p>
            <a:r>
              <a:rPr lang="en-US" dirty="0"/>
              <a:t>We will use data from 2001 through 2016</a:t>
            </a:r>
          </a:p>
        </p:txBody>
      </p:sp>
      <p:sp>
        <p:nvSpPr>
          <p:cNvPr id="4" name="Slide Number Placeholder 3"/>
          <p:cNvSpPr>
            <a:spLocks noGrp="1"/>
          </p:cNvSpPr>
          <p:nvPr>
            <p:ph type="sldNum" sz="quarter" idx="4294967295"/>
          </p:nvPr>
        </p:nvSpPr>
        <p:spPr/>
        <p:txBody>
          <a:bodyPr/>
          <a:lstStyle/>
          <a:p>
            <a:fld id="{B4DB0E65-EF00-7F4C-860A-46B7C286D3E3}" type="slidenum">
              <a:rPr lang="en-US" smtClean="0"/>
              <a:pPr/>
              <a:t>6</a:t>
            </a:fld>
            <a:endParaRPr lang="en-US" dirty="0"/>
          </a:p>
        </p:txBody>
      </p:sp>
      <p:sp>
        <p:nvSpPr>
          <p:cNvPr id="5" name="TextBox 4"/>
          <p:cNvSpPr txBox="1"/>
          <p:nvPr/>
        </p:nvSpPr>
        <p:spPr>
          <a:xfrm>
            <a:off x="2348765" y="5925313"/>
            <a:ext cx="15622469" cy="4031873"/>
          </a:xfrm>
          <a:prstGeom prst="rect">
            <a:avLst/>
          </a:prstGeom>
          <a:noFill/>
        </p:spPr>
        <p:txBody>
          <a:bodyPr wrap="square" rtlCol="0">
            <a:spAutoFit/>
          </a:bodyPr>
          <a:lstStyle/>
          <a:p>
            <a:r>
              <a:rPr lang="en-US" sz="3200" dirty="0"/>
              <a:t>Bootstrapping is a statistical method for estimating the </a:t>
            </a:r>
            <a:r>
              <a:rPr lang="en-US" sz="3200" dirty="0">
                <a:solidFill>
                  <a:srgbClr val="FF0000"/>
                </a:solidFill>
                <a:hlinkClick r:id="rId3" action="ppaction://hlinkfile" tooltip="Sampling distribution">
                  <a:extLst>
                    <a:ext uri="{A12FA001-AC4F-418D-AE19-62706E023703}">
                      <ahyp:hlinkClr xmlns:ahyp="http://schemas.microsoft.com/office/drawing/2018/hyperlinkcolor" val="tx"/>
                    </a:ext>
                  </a:extLst>
                </a:hlinkClick>
              </a:rPr>
              <a:t>sampling distribution</a:t>
            </a:r>
            <a:r>
              <a:rPr lang="en-US" sz="3200" dirty="0">
                <a:solidFill>
                  <a:srgbClr val="FF0000"/>
                </a:solidFill>
              </a:rPr>
              <a:t> </a:t>
            </a:r>
            <a:r>
              <a:rPr lang="en-US" sz="3200" dirty="0"/>
              <a:t>of an </a:t>
            </a:r>
            <a:r>
              <a:rPr lang="en-US" sz="3200" dirty="0">
                <a:solidFill>
                  <a:srgbClr val="FF0000"/>
                </a:solidFill>
                <a:hlinkClick r:id="rId4" action="ppaction://hlinkfile" tooltip="Estimator">
                  <a:extLst>
                    <a:ext uri="{A12FA001-AC4F-418D-AE19-62706E023703}">
                      <ahyp:hlinkClr xmlns:ahyp="http://schemas.microsoft.com/office/drawing/2018/hyperlinkcolor" val="tx"/>
                    </a:ext>
                  </a:extLst>
                </a:hlinkClick>
              </a:rPr>
              <a:t>estimator</a:t>
            </a:r>
            <a:r>
              <a:rPr lang="en-US" sz="3200" dirty="0"/>
              <a:t> by </a:t>
            </a:r>
            <a:r>
              <a:rPr lang="en-US" sz="3200" dirty="0">
                <a:solidFill>
                  <a:srgbClr val="FF0000"/>
                </a:solidFill>
                <a:hlinkClick r:id="rId5" action="ppaction://hlinkfile" tooltip="Sampling (statistics)">
                  <a:extLst>
                    <a:ext uri="{A12FA001-AC4F-418D-AE19-62706E023703}">
                      <ahyp:hlinkClr xmlns:ahyp="http://schemas.microsoft.com/office/drawing/2018/hyperlinkcolor" val="tx"/>
                    </a:ext>
                  </a:extLst>
                </a:hlinkClick>
              </a:rPr>
              <a:t>sampling</a:t>
            </a:r>
            <a:r>
              <a:rPr lang="en-US" sz="3200" dirty="0"/>
              <a:t> with replacement from the original sample, most often with the purpose of deriving robust estimates of </a:t>
            </a:r>
            <a:r>
              <a:rPr lang="en-US" sz="3200" dirty="0">
                <a:solidFill>
                  <a:srgbClr val="FF0000"/>
                </a:solidFill>
                <a:hlinkClick r:id="rId6" action="ppaction://hlinkfile" tooltip="Standard error">
                  <a:extLst>
                    <a:ext uri="{A12FA001-AC4F-418D-AE19-62706E023703}">
                      <ahyp:hlinkClr xmlns:ahyp="http://schemas.microsoft.com/office/drawing/2018/hyperlinkcolor" val="tx"/>
                    </a:ext>
                  </a:extLst>
                </a:hlinkClick>
              </a:rPr>
              <a:t>standard errors</a:t>
            </a:r>
            <a:r>
              <a:rPr lang="en-US" sz="3200" dirty="0">
                <a:solidFill>
                  <a:srgbClr val="FF0000"/>
                </a:solidFill>
              </a:rPr>
              <a:t> </a:t>
            </a:r>
            <a:r>
              <a:rPr lang="en-US" sz="3200" dirty="0"/>
              <a:t>and </a:t>
            </a:r>
            <a:r>
              <a:rPr lang="en-US" sz="3200" dirty="0">
                <a:solidFill>
                  <a:srgbClr val="FF0000"/>
                </a:solidFill>
                <a:hlinkClick r:id="rId7" action="ppaction://hlinkfile" tooltip="Confidence intervals">
                  <a:extLst>
                    <a:ext uri="{A12FA001-AC4F-418D-AE19-62706E023703}">
                      <ahyp:hlinkClr xmlns:ahyp="http://schemas.microsoft.com/office/drawing/2018/hyperlinkcolor" val="tx"/>
                    </a:ext>
                  </a:extLst>
                </a:hlinkClick>
              </a:rPr>
              <a:t>confidence intervals</a:t>
            </a:r>
            <a:r>
              <a:rPr lang="en-US" sz="3200" dirty="0">
                <a:solidFill>
                  <a:srgbClr val="FF0000"/>
                </a:solidFill>
              </a:rPr>
              <a:t> </a:t>
            </a:r>
            <a:r>
              <a:rPr lang="en-US" sz="3200" dirty="0"/>
              <a:t>of a population parameter like a </a:t>
            </a:r>
            <a:r>
              <a:rPr lang="en-US" sz="3200" dirty="0">
                <a:solidFill>
                  <a:srgbClr val="FF0000"/>
                </a:solidFill>
                <a:hlinkClick r:id="rId8" action="ppaction://hlinkfile" tooltip="Mean">
                  <a:extLst>
                    <a:ext uri="{A12FA001-AC4F-418D-AE19-62706E023703}">
                      <ahyp:hlinkClr xmlns:ahyp="http://schemas.microsoft.com/office/drawing/2018/hyperlinkcolor" val="tx"/>
                    </a:ext>
                  </a:extLst>
                </a:hlinkClick>
              </a:rPr>
              <a:t>mean</a:t>
            </a:r>
            <a:r>
              <a:rPr lang="en-US" sz="3200" dirty="0"/>
              <a:t>, </a:t>
            </a:r>
            <a:r>
              <a:rPr lang="en-US" sz="3200" dirty="0">
                <a:solidFill>
                  <a:srgbClr val="FF0000"/>
                </a:solidFill>
                <a:hlinkClick r:id="rId9" action="ppaction://hlinkfile" tooltip="Median">
                  <a:extLst>
                    <a:ext uri="{A12FA001-AC4F-418D-AE19-62706E023703}">
                      <ahyp:hlinkClr xmlns:ahyp="http://schemas.microsoft.com/office/drawing/2018/hyperlinkcolor" val="tx"/>
                    </a:ext>
                  </a:extLst>
                </a:hlinkClick>
              </a:rPr>
              <a:t>median</a:t>
            </a:r>
            <a:r>
              <a:rPr lang="en-US" sz="3200" dirty="0"/>
              <a:t>, </a:t>
            </a:r>
            <a:r>
              <a:rPr lang="en-US" sz="3200" dirty="0">
                <a:solidFill>
                  <a:srgbClr val="FF0000"/>
                </a:solidFill>
                <a:hlinkClick r:id="rId10" action="ppaction://hlinkfile" tooltip="Proportionality (mathematics)">
                  <a:extLst>
                    <a:ext uri="{A12FA001-AC4F-418D-AE19-62706E023703}">
                      <ahyp:hlinkClr xmlns:ahyp="http://schemas.microsoft.com/office/drawing/2018/hyperlinkcolor" val="tx"/>
                    </a:ext>
                  </a:extLst>
                </a:hlinkClick>
              </a:rPr>
              <a:t>proportion</a:t>
            </a:r>
            <a:r>
              <a:rPr lang="en-US" sz="3200" dirty="0"/>
              <a:t>, </a:t>
            </a:r>
            <a:r>
              <a:rPr lang="en-US" sz="3200" dirty="0">
                <a:hlinkClick r:id="rId11" action="ppaction://hlinkfile" tooltip="Odds ratio">
                  <a:extLst>
                    <a:ext uri="{A12FA001-AC4F-418D-AE19-62706E023703}">
                      <ahyp:hlinkClr xmlns:ahyp="http://schemas.microsoft.com/office/drawing/2018/hyperlinkcolor" val="tx"/>
                    </a:ext>
                  </a:extLst>
                </a:hlinkClick>
              </a:rPr>
              <a:t>odds </a:t>
            </a:r>
            <a:r>
              <a:rPr lang="en-US" sz="3200" dirty="0">
                <a:solidFill>
                  <a:srgbClr val="FF0000"/>
                </a:solidFill>
                <a:hlinkClick r:id="rId11" action="ppaction://hlinkfile" tooltip="Odds ratio">
                  <a:extLst>
                    <a:ext uri="{A12FA001-AC4F-418D-AE19-62706E023703}">
                      <ahyp:hlinkClr xmlns:ahyp="http://schemas.microsoft.com/office/drawing/2018/hyperlinkcolor" val="tx"/>
                    </a:ext>
                  </a:extLst>
                </a:hlinkClick>
              </a:rPr>
              <a:t>ratio</a:t>
            </a:r>
            <a:r>
              <a:rPr lang="en-US" sz="3200" dirty="0"/>
              <a:t>, </a:t>
            </a:r>
            <a:r>
              <a:rPr lang="en-US" sz="3200" dirty="0">
                <a:solidFill>
                  <a:srgbClr val="FF0000"/>
                </a:solidFill>
                <a:hlinkClick r:id="rId12" action="ppaction://hlinkfile" tooltip="Pearson product-moment correlation coefficient">
                  <a:extLst>
                    <a:ext uri="{A12FA001-AC4F-418D-AE19-62706E023703}">
                      <ahyp:hlinkClr xmlns:ahyp="http://schemas.microsoft.com/office/drawing/2018/hyperlinkcolor" val="tx"/>
                    </a:ext>
                  </a:extLst>
                </a:hlinkClick>
              </a:rPr>
              <a:t>correlation coefficient</a:t>
            </a:r>
            <a:r>
              <a:rPr lang="en-US" sz="3200" dirty="0"/>
              <a:t> or </a:t>
            </a:r>
            <a:r>
              <a:rPr lang="en-US" sz="3200" dirty="0">
                <a:solidFill>
                  <a:srgbClr val="FF0000"/>
                </a:solidFill>
                <a:hlinkClick r:id="rId13" action="ppaction://hlinkfile" tooltip="Regression analysis">
                  <a:extLst>
                    <a:ext uri="{A12FA001-AC4F-418D-AE19-62706E023703}">
                      <ahyp:hlinkClr xmlns:ahyp="http://schemas.microsoft.com/office/drawing/2018/hyperlinkcolor" val="tx"/>
                    </a:ext>
                  </a:extLst>
                </a:hlinkClick>
              </a:rPr>
              <a:t>regression</a:t>
            </a:r>
            <a:r>
              <a:rPr lang="en-US" sz="3200" dirty="0"/>
              <a:t> coefficient. It may also be used for constructing hypothesis tests. It is often used as a robust alternative to inference based on parametric assumptions when those assumptions are in doubt, or where parametric inference is impossible or requires very complicated formulas for the calculation of standard errors</a:t>
            </a:r>
            <a:endParaRPr lang="en-US" sz="3200" dirty="0">
              <a:hlinkClick r:id="rId14"/>
            </a:endParaRPr>
          </a:p>
        </p:txBody>
      </p:sp>
    </p:spTree>
    <p:extLst>
      <p:ext uri="{BB962C8B-B14F-4D97-AF65-F5344CB8AC3E}">
        <p14:creationId xmlns:p14="http://schemas.microsoft.com/office/powerpoint/2010/main" val="2710284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Resampling could be selective</a:t>
            </a:r>
          </a:p>
        </p:txBody>
      </p:sp>
      <p:sp>
        <p:nvSpPr>
          <p:cNvPr id="3" name="Content Placeholder 2"/>
          <p:cNvSpPr>
            <a:spLocks noGrp="1"/>
          </p:cNvSpPr>
          <p:nvPr>
            <p:ph sz="quarter" idx="10"/>
          </p:nvPr>
        </p:nvSpPr>
        <p:spPr/>
        <p:txBody>
          <a:bodyPr/>
          <a:lstStyle/>
          <a:p>
            <a:r>
              <a:rPr lang="en-US" dirty="0"/>
              <a:t>Exclude periods that we think are unlikely to repeat</a:t>
            </a:r>
          </a:p>
          <a:p>
            <a:r>
              <a:rPr lang="en-US" dirty="0"/>
              <a:t>Include periods that we believe are characteristic of the future (rising interest rates) and exclude those that are not characteristic.</a:t>
            </a:r>
          </a:p>
          <a:p>
            <a:endParaRPr lang="en-US" dirty="0"/>
          </a:p>
        </p:txBody>
      </p:sp>
      <p:sp>
        <p:nvSpPr>
          <p:cNvPr id="4" name="Slide Number Placeholder 3"/>
          <p:cNvSpPr>
            <a:spLocks noGrp="1"/>
          </p:cNvSpPr>
          <p:nvPr>
            <p:ph type="sldNum" sz="quarter" idx="4294967295"/>
          </p:nvPr>
        </p:nvSpPr>
        <p:spPr>
          <a:xfrm>
            <a:off x="19148425" y="11058525"/>
            <a:ext cx="1171575" cy="371475"/>
          </a:xfrm>
          <a:prstGeom prst="rect">
            <a:avLst/>
          </a:prstGeom>
        </p:spPr>
        <p:txBody>
          <a:bodyPr/>
          <a:lstStyle/>
          <a:p>
            <a:fld id="{B4DB0E65-EF00-7F4C-860A-46B7C286D3E3}" type="slidenum">
              <a:rPr lang="en-US" smtClean="0"/>
              <a:pPr/>
              <a:t>7</a:t>
            </a:fld>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595" y="5486401"/>
            <a:ext cx="15640809" cy="3754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4010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05EDA-053B-4A01-A1A1-0D0EC102126A}"/>
              </a:ext>
            </a:extLst>
          </p:cNvPr>
          <p:cNvSpPr>
            <a:spLocks noGrp="1"/>
          </p:cNvSpPr>
          <p:nvPr>
            <p:ph type="title"/>
          </p:nvPr>
        </p:nvSpPr>
        <p:spPr/>
        <p:txBody>
          <a:bodyPr>
            <a:normAutofit/>
          </a:bodyPr>
          <a:lstStyle/>
          <a:p>
            <a:r>
              <a:rPr lang="en-US" dirty="0"/>
              <a:t>Features of the SIPmath Portfolio Model</a:t>
            </a:r>
          </a:p>
        </p:txBody>
      </p:sp>
      <p:sp>
        <p:nvSpPr>
          <p:cNvPr id="3" name="Content Placeholder 2">
            <a:extLst>
              <a:ext uri="{FF2B5EF4-FFF2-40B4-BE49-F238E27FC236}">
                <a16:creationId xmlns:a16="http://schemas.microsoft.com/office/drawing/2014/main" id="{B91AC347-5305-42E0-9406-269D3ECE8F8C}"/>
              </a:ext>
            </a:extLst>
          </p:cNvPr>
          <p:cNvSpPr>
            <a:spLocks noGrp="1"/>
          </p:cNvSpPr>
          <p:nvPr>
            <p:ph sz="quarter" idx="10"/>
          </p:nvPr>
        </p:nvSpPr>
        <p:spPr/>
        <p:txBody>
          <a:bodyPr>
            <a:normAutofit/>
          </a:bodyPr>
          <a:lstStyle/>
          <a:p>
            <a:r>
              <a:rPr lang="en-US" sz="4000" dirty="0"/>
              <a:t>Complete flexibility to specify the portfolio</a:t>
            </a:r>
          </a:p>
          <a:p>
            <a:r>
              <a:rPr lang="en-US" sz="4000" dirty="0"/>
              <a:t>Transparency in the results</a:t>
            </a:r>
          </a:p>
          <a:p>
            <a:r>
              <a:rPr lang="en-US" sz="4000" dirty="0"/>
              <a:t>Automatic updates of results with changes of inputs or decision criteria</a:t>
            </a:r>
          </a:p>
          <a:p>
            <a:r>
              <a:rPr lang="en-US" sz="4000" dirty="0"/>
              <a:t>Results consolidated on Dashboard that can be modified to user requirements.</a:t>
            </a:r>
          </a:p>
          <a:p>
            <a:r>
              <a:rPr lang="en-US" sz="4000" dirty="0"/>
              <a:t>Graphics easily copied to PowerPoint, Word or other application. </a:t>
            </a:r>
          </a:p>
          <a:p>
            <a:r>
              <a:rPr lang="en-US" sz="4000" dirty="0"/>
              <a:t>Works with Excel’s Solver – free non-linear optimization algorithm</a:t>
            </a:r>
          </a:p>
          <a:p>
            <a:endParaRPr lang="en-US" sz="4000" dirty="0"/>
          </a:p>
          <a:p>
            <a:endParaRPr lang="en-US" sz="4000" dirty="0"/>
          </a:p>
        </p:txBody>
      </p:sp>
      <p:sp>
        <p:nvSpPr>
          <p:cNvPr id="4" name="Slide Number Placeholder 3">
            <a:extLst>
              <a:ext uri="{FF2B5EF4-FFF2-40B4-BE49-F238E27FC236}">
                <a16:creationId xmlns:a16="http://schemas.microsoft.com/office/drawing/2014/main" id="{E0369D90-9B32-4E28-816E-509447D49D25}"/>
              </a:ext>
            </a:extLst>
          </p:cNvPr>
          <p:cNvSpPr>
            <a:spLocks noGrp="1"/>
          </p:cNvSpPr>
          <p:nvPr>
            <p:ph type="sldNum" sz="quarter" idx="4294967295"/>
          </p:nvPr>
        </p:nvSpPr>
        <p:spPr/>
        <p:txBody>
          <a:bodyPr/>
          <a:lstStyle/>
          <a:p>
            <a:fld id="{87778C8D-F408-4450-A554-4F7CE281560B}" type="slidenum">
              <a:rPr lang="en-US" smtClean="0"/>
              <a:t>8</a:t>
            </a:fld>
            <a:endParaRPr lang="en-US"/>
          </a:p>
        </p:txBody>
      </p:sp>
    </p:spTree>
    <p:extLst>
      <p:ext uri="{BB962C8B-B14F-4D97-AF65-F5344CB8AC3E}">
        <p14:creationId xmlns:p14="http://schemas.microsoft.com/office/powerpoint/2010/main" val="3912745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678A94-4D98-4D63-BE0C-2DB2F5C46F9D}"/>
              </a:ext>
            </a:extLst>
          </p:cNvPr>
          <p:cNvSpPr>
            <a:spLocks noGrp="1"/>
          </p:cNvSpPr>
          <p:nvPr>
            <p:ph type="title"/>
          </p:nvPr>
        </p:nvSpPr>
        <p:spPr/>
        <p:txBody>
          <a:bodyPr/>
          <a:lstStyle/>
          <a:p>
            <a:r>
              <a:rPr lang="en-US" dirty="0"/>
              <a:t>Time to Get Into the Portfolio Model</a:t>
            </a:r>
          </a:p>
        </p:txBody>
      </p:sp>
      <p:sp>
        <p:nvSpPr>
          <p:cNvPr id="6" name="Content Placeholder 5">
            <a:extLst>
              <a:ext uri="{FF2B5EF4-FFF2-40B4-BE49-F238E27FC236}">
                <a16:creationId xmlns:a16="http://schemas.microsoft.com/office/drawing/2014/main" id="{14D5CCDD-8763-4DD2-B243-C4BF5B1B9B66}"/>
              </a:ext>
            </a:extLst>
          </p:cNvPr>
          <p:cNvSpPr>
            <a:spLocks noGrp="1"/>
          </p:cNvSpPr>
          <p:nvPr>
            <p:ph sz="quarter" idx="10"/>
          </p:nvPr>
        </p:nvSpPr>
        <p:spPr>
          <a:xfrm>
            <a:off x="536577" y="2663687"/>
            <a:ext cx="15447135" cy="1890025"/>
          </a:xfrm>
        </p:spPr>
        <p:txBody>
          <a:bodyPr/>
          <a:lstStyle/>
          <a:p>
            <a:r>
              <a:rPr lang="en-US" dirty="0"/>
              <a:t>Do you know your value measures or decision criteria??</a:t>
            </a:r>
          </a:p>
          <a:p>
            <a:r>
              <a:rPr lang="en-US" dirty="0"/>
              <a:t>Do you know your attitude to risk?</a:t>
            </a:r>
          </a:p>
          <a:p>
            <a:pPr marL="0" indent="0">
              <a:buNone/>
            </a:pPr>
            <a:endParaRPr lang="en-US" dirty="0"/>
          </a:p>
        </p:txBody>
      </p:sp>
      <p:sp>
        <p:nvSpPr>
          <p:cNvPr id="4" name="Slide Number Placeholder 3">
            <a:extLst>
              <a:ext uri="{FF2B5EF4-FFF2-40B4-BE49-F238E27FC236}">
                <a16:creationId xmlns:a16="http://schemas.microsoft.com/office/drawing/2014/main" id="{DA29D880-C162-4FE0-95A5-7500509EF4F4}"/>
              </a:ext>
            </a:extLst>
          </p:cNvPr>
          <p:cNvSpPr>
            <a:spLocks noGrp="1"/>
          </p:cNvSpPr>
          <p:nvPr>
            <p:ph type="sldNum" sz="quarter" idx="4294967295"/>
          </p:nvPr>
        </p:nvSpPr>
        <p:spPr/>
        <p:txBody>
          <a:bodyPr/>
          <a:lstStyle/>
          <a:p>
            <a:fld id="{3793A271-93E4-4E76-8FBF-990353B2E0CF}" type="slidenum">
              <a:rPr lang="en-US" smtClean="0"/>
              <a:t>9</a:t>
            </a:fld>
            <a:endParaRPr lang="en-US"/>
          </a:p>
        </p:txBody>
      </p:sp>
      <p:sp>
        <p:nvSpPr>
          <p:cNvPr id="7" name="TextBox 6">
            <a:extLst>
              <a:ext uri="{FF2B5EF4-FFF2-40B4-BE49-F238E27FC236}">
                <a16:creationId xmlns:a16="http://schemas.microsoft.com/office/drawing/2014/main" id="{CBC33B1D-8308-4D26-A91C-5CB1BCD566E4}"/>
              </a:ext>
            </a:extLst>
          </p:cNvPr>
          <p:cNvSpPr txBox="1"/>
          <p:nvPr/>
        </p:nvSpPr>
        <p:spPr>
          <a:xfrm>
            <a:off x="4407408" y="6168403"/>
            <a:ext cx="12344400" cy="707886"/>
          </a:xfrm>
          <a:prstGeom prst="rect">
            <a:avLst/>
          </a:prstGeom>
          <a:noFill/>
          <a:ln w="50800">
            <a:solidFill>
              <a:srgbClr val="FF0000"/>
            </a:solidFill>
          </a:ln>
        </p:spPr>
        <p:txBody>
          <a:bodyPr wrap="square" rtlCol="0">
            <a:spAutoFit/>
          </a:bodyPr>
          <a:lstStyle/>
          <a:p>
            <a:pPr algn="ctr"/>
            <a:r>
              <a:rPr lang="en-US" sz="4000" dirty="0"/>
              <a:t>At the end of this session you may have a better idea</a:t>
            </a:r>
          </a:p>
        </p:txBody>
      </p:sp>
    </p:spTree>
    <p:extLst>
      <p:ext uri="{BB962C8B-B14F-4D97-AF65-F5344CB8AC3E}">
        <p14:creationId xmlns:p14="http://schemas.microsoft.com/office/powerpoint/2010/main" val="2459981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RZD-Title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RZD-Inside">
  <a:themeElements>
    <a:clrScheme name="Другая 4">
      <a:dk1>
        <a:srgbClr val="000000"/>
      </a:dk1>
      <a:lt1>
        <a:srgbClr val="FFFFFF"/>
      </a:lt1>
      <a:dk2>
        <a:srgbClr val="003162"/>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МО">
      <a:majorFont>
        <a:latin typeface="Mont Bold"/>
        <a:ea typeface=""/>
        <a:cs typeface=""/>
      </a:majorFont>
      <a:minorFont>
        <a:latin typeface="Mon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6422</TotalTime>
  <Words>724</Words>
  <Application>Microsoft Office PowerPoint</Application>
  <PresentationFormat>Custom</PresentationFormat>
  <Paragraphs>128</Paragraphs>
  <Slides>10</Slides>
  <Notes>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Arial</vt:lpstr>
      <vt:lpstr>Calibri</vt:lpstr>
      <vt:lpstr>Comic Sans MS</vt:lpstr>
      <vt:lpstr>Courier New</vt:lpstr>
      <vt:lpstr>Mont</vt:lpstr>
      <vt:lpstr>Mont Bold</vt:lpstr>
      <vt:lpstr>Mont Heavy DEMO</vt:lpstr>
      <vt:lpstr>Mont Light</vt:lpstr>
      <vt:lpstr>Wingdings</vt:lpstr>
      <vt:lpstr>Wingdings 3</vt:lpstr>
      <vt:lpstr>RZD-Title 2</vt:lpstr>
      <vt:lpstr>1_RZD-Inside</vt:lpstr>
      <vt:lpstr>PowerPoint Presentation</vt:lpstr>
      <vt:lpstr>What is Portfolio Analysis</vt:lpstr>
      <vt:lpstr>Portfolio of ETFs – How do we invest to achieve our objectives</vt:lpstr>
      <vt:lpstr>Qualities of a Good Decision</vt:lpstr>
      <vt:lpstr>“Downside” is a great word, but what does it mean analytically?</vt:lpstr>
      <vt:lpstr>Resampling is a technique to incorporate uncertainty based on prior history </vt:lpstr>
      <vt:lpstr>Resampling could be selective</vt:lpstr>
      <vt:lpstr>Features of the SIPmath Portfolio Model</vt:lpstr>
      <vt:lpstr>Time to Get Into the Portfolio Model</vt:lpstr>
      <vt:lpstr>What have we learned?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Brian Putt</cp:lastModifiedBy>
  <cp:revision>198</cp:revision>
  <cp:lastPrinted>2019-08-20T00:50:45Z</cp:lastPrinted>
  <dcterms:created xsi:type="dcterms:W3CDTF">2018-05-30T08:35:04Z</dcterms:created>
  <dcterms:modified xsi:type="dcterms:W3CDTF">2019-09-29T11:23:30Z</dcterms:modified>
</cp:coreProperties>
</file>